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10" r:id="rId2"/>
    <p:sldId id="396" r:id="rId3"/>
    <p:sldId id="483" r:id="rId4"/>
    <p:sldId id="488" r:id="rId5"/>
    <p:sldId id="438" r:id="rId6"/>
    <p:sldId id="495" r:id="rId7"/>
    <p:sldId id="441" r:id="rId8"/>
    <p:sldId id="443" r:id="rId9"/>
    <p:sldId id="489" r:id="rId10"/>
    <p:sldId id="496" r:id="rId11"/>
    <p:sldId id="464" r:id="rId12"/>
    <p:sldId id="491" r:id="rId13"/>
    <p:sldId id="497" r:id="rId14"/>
    <p:sldId id="475" r:id="rId15"/>
    <p:sldId id="476" r:id="rId16"/>
    <p:sldId id="477" r:id="rId17"/>
    <p:sldId id="498" r:id="rId18"/>
    <p:sldId id="465" r:id="rId19"/>
    <p:sldId id="492" r:id="rId20"/>
    <p:sldId id="459" r:id="rId21"/>
    <p:sldId id="493" r:id="rId22"/>
    <p:sldId id="494" r:id="rId23"/>
    <p:sldId id="486" r:id="rId24"/>
    <p:sldId id="499" r:id="rId25"/>
    <p:sldId id="452" r:id="rId26"/>
    <p:sldId id="463" r:id="rId27"/>
    <p:sldId id="484" r:id="rId28"/>
    <p:sldId id="478" r:id="rId29"/>
    <p:sldId id="479" r:id="rId30"/>
    <p:sldId id="482" r:id="rId31"/>
    <p:sldId id="480" r:id="rId32"/>
    <p:sldId id="481" r:id="rId33"/>
    <p:sldId id="4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8FAADC"/>
    <a:srgbClr val="00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7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9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C6083-5712-4804-815D-46A628D37AE4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D9CF9-CF10-4D82-A59A-AA3EB5508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10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Intro: Joe</a:t>
            </a:r>
          </a:p>
          <a:p>
            <a:endParaRPr lang="en-US" b="1" dirty="0"/>
          </a:p>
          <a:p>
            <a:r>
              <a:rPr lang="en-US" b="0" dirty="0"/>
              <a:t>Comment 1: List the Title of our project</a:t>
            </a:r>
          </a:p>
          <a:p>
            <a:r>
              <a:rPr lang="en-US" b="0" dirty="0"/>
              <a:t>Comment 2: Stated alternatively, the virtual overlap of MRI &amp; Pathology images enabling improved Prostate MRI</a:t>
            </a:r>
          </a:p>
          <a:p>
            <a:r>
              <a:rPr lang="en-US" b="0" dirty="0"/>
              <a:t>Comment 3: Partnering with </a:t>
            </a:r>
            <a:r>
              <a:rPr lang="en-US" b="0" dirty="0" err="1"/>
              <a:t>UofC</a:t>
            </a:r>
            <a:r>
              <a:rPr lang="en-US" b="0" dirty="0"/>
              <a:t> Hospital s Dept. of Radiology with strong support from various team members</a:t>
            </a:r>
          </a:p>
          <a:p>
            <a:r>
              <a:rPr lang="en-US" b="0" dirty="0"/>
              <a:t>Comment 4: My name is Joe Costello and my partner on the project is </a:t>
            </a:r>
            <a:r>
              <a:rPr lang="en-US" b="0" dirty="0" err="1"/>
              <a:t>Nazarat</a:t>
            </a:r>
            <a:r>
              <a:rPr lang="en-US" b="0" dirty="0"/>
              <a:t> Hossain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579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471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Nazarat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a form of critical background, we wanted to set the stage with Registration General Framework</a:t>
            </a:r>
          </a:p>
          <a:p>
            <a:endParaRPr lang="en-US" dirty="0"/>
          </a:p>
          <a:p>
            <a:r>
              <a:rPr lang="en-US" dirty="0"/>
              <a:t>I will step through the process while also providing specific definitions where appropriate</a:t>
            </a:r>
          </a:p>
          <a:p>
            <a:endParaRPr lang="en-US" dirty="0"/>
          </a:p>
          <a:p>
            <a:r>
              <a:rPr lang="en-US" dirty="0"/>
              <a:t>Image Prep</a:t>
            </a:r>
          </a:p>
          <a:p>
            <a:endParaRPr lang="en-US" dirty="0"/>
          </a:p>
          <a:p>
            <a:r>
              <a:rPr lang="en-US" dirty="0"/>
              <a:t>Interpol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844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Nazarat</a:t>
            </a:r>
          </a:p>
          <a:p>
            <a:endParaRPr lang="en-US" dirty="0"/>
          </a:p>
          <a:p>
            <a:r>
              <a:rPr lang="en-US" dirty="0"/>
              <a:t>https://matthew-brett.github.io/teaching/mutual_information.html</a:t>
            </a:r>
          </a:p>
          <a:p>
            <a:r>
              <a:rPr lang="en-US" dirty="0"/>
              <a:t>Evaluate performance and accuracy</a:t>
            </a:r>
          </a:p>
          <a:p>
            <a:r>
              <a:rPr lang="en-US" dirty="0"/>
              <a:t>Mutual Information</a:t>
            </a:r>
          </a:p>
          <a:p>
            <a:r>
              <a:rPr lang="en-US" dirty="0"/>
              <a:t>Root Mean Square Deviance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072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963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Nazarat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4335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Nazarat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273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Nazarat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025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325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Nazarat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007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Nazarat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56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599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Nazarat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824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Nazarat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4902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Nazarat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858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11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15935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600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93061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970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6731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72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  <a:p>
            <a:endParaRPr lang="en-US" dirty="0"/>
          </a:p>
          <a:p>
            <a:r>
              <a:rPr lang="en-US" dirty="0"/>
              <a:t>We are here based on the current state even though best in class MRI, there are challenges for experts reading of MRI Images</a:t>
            </a:r>
          </a:p>
          <a:p>
            <a:endParaRPr lang="en-US" dirty="0"/>
          </a:p>
          <a:p>
            <a:r>
              <a:rPr lang="en-US" dirty="0"/>
              <a:t>Challenges are caused by:</a:t>
            </a:r>
          </a:p>
          <a:p>
            <a:r>
              <a:rPr lang="en-US" dirty="0"/>
              <a:t>Image Format Point 1 </a:t>
            </a:r>
          </a:p>
          <a:p>
            <a:r>
              <a:rPr lang="en-US" dirty="0"/>
              <a:t>Provider Imprecise Diagnosis</a:t>
            </a:r>
          </a:p>
          <a:p>
            <a:r>
              <a:rPr lang="en-US" dirty="0"/>
              <a:t>Leads to Suboptimal treatment plans that affects the patient’s quality of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56357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594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40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7806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594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  <a:p>
            <a:endParaRPr lang="en-US" dirty="0"/>
          </a:p>
          <a:p>
            <a:r>
              <a:rPr lang="en-US" dirty="0"/>
              <a:t>We are here based on the current state even though best in class MRI, there are challenges for experts reading of MRI Images</a:t>
            </a:r>
          </a:p>
          <a:p>
            <a:endParaRPr lang="en-US" dirty="0"/>
          </a:p>
          <a:p>
            <a:r>
              <a:rPr lang="en-US" dirty="0"/>
              <a:t>Challenges are caused by:</a:t>
            </a:r>
          </a:p>
          <a:p>
            <a:r>
              <a:rPr lang="en-US" dirty="0"/>
              <a:t>Image Format Point 1 </a:t>
            </a:r>
          </a:p>
          <a:p>
            <a:r>
              <a:rPr lang="en-US" dirty="0"/>
              <a:t>Provider Imprecise Diagnosis</a:t>
            </a:r>
          </a:p>
          <a:p>
            <a:r>
              <a:rPr lang="en-US" dirty="0"/>
              <a:t>Leads to Suboptimal treatment plans that affects the patient’s quality of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846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04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03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157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717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75EFD-0084-F54A-A5EE-DCDBDF5C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462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87B45-EE2A-4F4A-9BB2-61290D681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B88B2-162B-4B72-A78C-69F80ABAFC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6D2B7-16CC-4546-8E17-4709CD1E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F73E9-004F-4A9F-AE31-6B66BF3A2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85AE0-ABFD-4595-BFEF-F19B6966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4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BD2C8-5ACF-4612-855C-22063E3D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9F555-EAEF-4121-9319-3C317CE02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A491C-0E6B-4407-A3EE-4398BA1C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8023D-09FF-4DFF-9960-6EB12A41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4482E-48E7-4ADE-A0D9-424977993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1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31434F-1E16-4026-8207-E5E95721B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836A4-1B94-42B0-B3B1-E3E5E08F6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AB559-630E-4319-8DBB-561969D0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4502D-6668-4AA8-92AC-86323ADF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C8C0-C35B-4B9D-9869-BCD43918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6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2607-0360-4087-9167-E5C44CEC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7D64-629A-41A9-B8B1-BD118478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B0005-F7CC-4639-9EED-1A967B40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D4442-FFE5-42B5-B274-3CD1A8AF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1D27C-9EAA-4B1A-8633-BC9ECF77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4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67B0E-0612-4169-9C2B-4F5D87B6E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B900A-8FF2-4F25-BAD7-DB67B7BBF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EA185A-AEB1-4AE9-80A9-15AD7BD0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1F550-5F1A-4B05-B78D-CDB4D5677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D2D2E-7E21-4C0B-95C3-B73406989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8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3CB9-CE43-4006-8FF0-779CCD856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3410-7C26-4258-8D10-D5D956D2C6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226C5-5373-4B5E-8E86-B92750BA0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BB873-4518-44EC-A356-C3D1A579C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EAFA7-9C2E-4055-93C7-E109800B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1F04B-AD40-4E5A-A62B-6E1441007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73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B4B7A-BABC-4CF1-99F0-F9EA5785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8E3C0-8D25-4D85-B812-E8147571B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4B987-D6A4-4BAA-9B9D-62E18560A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947A98-14C5-488B-BE23-46688DDC8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F7EB2-49F9-4B74-B217-2C5A98C08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CBF36E-9014-497F-A631-531290CB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C3517B-78A6-430C-A471-3D531695D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8D57C5-CA8A-48D9-80C9-2FBE2750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4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09EE-2CD5-4DFE-9B69-B2063872F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FC23F-E75C-49FD-90B1-B68DA265A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CBE56-A192-4886-9E88-D7681B34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B4B40A-A67B-4AA7-9632-68A37CC41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1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ADF6E1-6C3B-44C1-9504-E9FF7CABA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256FF-9BCC-4C27-9460-14202C2B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BFC8B-63BC-4490-81C0-7C5108E4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9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DF11-8FB9-44B4-89BF-AE0A5D93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0D197-9018-460C-B489-2C71A9A7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A4994-77B9-4C3D-BDAE-7A46A7D18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E6CD9-3F89-4D58-83B7-CDBD6715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C09FC8-5998-4D79-96BF-E96F7DACD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9FE10-741A-4744-B283-39E996CD8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62E-9BD5-4510-A6E5-03D1CF93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FF7DC4-79AC-4DE6-A7B7-064150174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486B2-CD29-4E55-8E55-3023B865D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5B19C-FADD-4AE4-8302-1B2ED2AF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BF888-3B7D-4515-BBB9-4AE5BA93F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5484A-4496-43C2-8349-94A86F63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55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809BF-C366-494F-BB87-A621473A0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8AC43-9FEF-44FC-8E6C-62ADB75F2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C8A2F-3824-4940-804D-0D1601D2F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05BD6-B5CF-4409-8DB0-A14BFD3C86D1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7BF5-89B2-4D87-96C7-D65785783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40ED4-57B3-4643-92AD-43E679AB0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F542C-35C1-4997-9904-1A174D767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04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emf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emf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.emf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raining.seer.cancer.gov/prostate/anatomy/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.emf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1.emf"/><Relationship Id="rId4" Type="http://schemas.openxmlformats.org/officeDocument/2006/relationships/image" Target="../media/image27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097280" y="236438"/>
            <a:ext cx="10058400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Pathology-MRI Registration For Improved Prostate MRI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BCFC72-3807-48CC-8B43-584B28592FC3}"/>
              </a:ext>
            </a:extLst>
          </p:cNvPr>
          <p:cNvCxnSpPr/>
          <p:nvPr/>
        </p:nvCxnSpPr>
        <p:spPr>
          <a:xfrm>
            <a:off x="1097280" y="3135086"/>
            <a:ext cx="911352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AC1CCF0-9057-4632-898A-F5213D8EB978}"/>
              </a:ext>
            </a:extLst>
          </p:cNvPr>
          <p:cNvSpPr/>
          <p:nvPr/>
        </p:nvSpPr>
        <p:spPr>
          <a:xfrm>
            <a:off x="1097279" y="3184332"/>
            <a:ext cx="9387147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D34817"/>
              </a:buClr>
              <a:buSzPct val="100000"/>
            </a:pPr>
            <a:r>
              <a:rPr lang="en-US" sz="2400" cap="all" spc="200" dirty="0">
                <a:solidFill>
                  <a:srgbClr val="696464"/>
                </a:solidFill>
                <a:latin typeface="Calibri Light" panose="020F0302020204030204"/>
              </a:rPr>
              <a:t>University of Chicago: Department of Radiology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788652D-B01C-40CE-827C-997DCA63697B}"/>
              </a:ext>
            </a:extLst>
          </p:cNvPr>
          <p:cNvSpPr txBox="1">
            <a:spLocks/>
          </p:cNvSpPr>
          <p:nvPr/>
        </p:nvSpPr>
        <p:spPr>
          <a:xfrm>
            <a:off x="2879672" y="5434871"/>
            <a:ext cx="1703556" cy="41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Joe Costello</a:t>
            </a:r>
          </a:p>
          <a:p>
            <a:pPr algn="ctr"/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456BD-F37F-489E-AEC2-1C1557128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194" y="3851843"/>
            <a:ext cx="1546988" cy="1466089"/>
          </a:xfrm>
          <a:prstGeom prst="rect">
            <a:avLst/>
          </a:prstGeom>
        </p:spPr>
      </p:pic>
      <p:pic>
        <p:nvPicPr>
          <p:cNvPr id="1026" name="Picture 2" descr="Edit photo">
            <a:extLst>
              <a:ext uri="{FF2B5EF4-FFF2-40B4-BE49-F238E27FC236}">
                <a16:creationId xmlns:a16="http://schemas.microsoft.com/office/drawing/2014/main" id="{2E1875F7-EF38-4F41-AB80-409D8023E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628" y="3851843"/>
            <a:ext cx="1461644" cy="146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8693AA-C8DC-4202-8660-E0AB7738531D}"/>
              </a:ext>
            </a:extLst>
          </p:cNvPr>
          <p:cNvSpPr txBox="1"/>
          <p:nvPr/>
        </p:nvSpPr>
        <p:spPr>
          <a:xfrm>
            <a:off x="6738435" y="5434871"/>
            <a:ext cx="227450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b="1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NAZARAT HOSSAIN</a:t>
            </a:r>
          </a:p>
        </p:txBody>
      </p:sp>
    </p:spTree>
    <p:extLst>
      <p:ext uri="{BB962C8B-B14F-4D97-AF65-F5344CB8AC3E}">
        <p14:creationId xmlns:p14="http://schemas.microsoft.com/office/powerpoint/2010/main" val="253642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E3CE17-BE22-4F87-9180-C1C3B0DE62BE}"/>
              </a:ext>
            </a:extLst>
          </p:cNvPr>
          <p:cNvSpPr/>
          <p:nvPr/>
        </p:nvSpPr>
        <p:spPr>
          <a:xfrm>
            <a:off x="5805912" y="-4712"/>
            <a:ext cx="6373092" cy="624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A234CA-6909-4EEF-97A0-41B94E3BA0E5}"/>
              </a:ext>
            </a:extLst>
          </p:cNvPr>
          <p:cNvSpPr txBox="1">
            <a:spLocks/>
          </p:cNvSpPr>
          <p:nvPr/>
        </p:nvSpPr>
        <p:spPr>
          <a:xfrm>
            <a:off x="0" y="1203960"/>
            <a:ext cx="5652655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08A3996-FA1A-4CBC-8471-964F7F46F490}"/>
              </a:ext>
            </a:extLst>
          </p:cNvPr>
          <p:cNvSpPr/>
          <p:nvPr/>
        </p:nvSpPr>
        <p:spPr>
          <a:xfrm rot="5400000">
            <a:off x="5795521" y="33102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D5E86-8B22-4A57-9813-6845C3192CBB}"/>
              </a:ext>
            </a:extLst>
          </p:cNvPr>
          <p:cNvSpPr txBox="1"/>
          <p:nvPr/>
        </p:nvSpPr>
        <p:spPr>
          <a:xfrm>
            <a:off x="6518346" y="287423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Problem &amp; Research Purpose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BE217E4-5D5B-45B1-8523-EC8FB31CE976}"/>
              </a:ext>
            </a:extLst>
          </p:cNvPr>
          <p:cNvSpPr/>
          <p:nvPr/>
        </p:nvSpPr>
        <p:spPr>
          <a:xfrm rot="5400000">
            <a:off x="5795521" y="1234377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6A4CB-A68D-4D3E-90AB-A71957E6C576}"/>
              </a:ext>
            </a:extLst>
          </p:cNvPr>
          <p:cNvSpPr txBox="1"/>
          <p:nvPr/>
        </p:nvSpPr>
        <p:spPr>
          <a:xfrm>
            <a:off x="6364415" y="1190778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Data &amp; Variable Definition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EE11E88-8FCE-4B02-A98A-6634782544B7}"/>
              </a:ext>
            </a:extLst>
          </p:cNvPr>
          <p:cNvSpPr/>
          <p:nvPr/>
        </p:nvSpPr>
        <p:spPr>
          <a:xfrm rot="5400000">
            <a:off x="5808517" y="2336554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AAB6B-6AA2-4659-86E6-5B205DE9ED48}"/>
              </a:ext>
            </a:extLst>
          </p:cNvPr>
          <p:cNvSpPr txBox="1"/>
          <p:nvPr/>
        </p:nvSpPr>
        <p:spPr>
          <a:xfrm>
            <a:off x="5770201" y="2292955"/>
            <a:ext cx="63730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Methodology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A10B5EF-1F5E-428E-906F-A57CEB3D19E1}"/>
              </a:ext>
            </a:extLst>
          </p:cNvPr>
          <p:cNvSpPr/>
          <p:nvPr/>
        </p:nvSpPr>
        <p:spPr>
          <a:xfrm rot="5400000">
            <a:off x="5808517" y="337909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4FB33-8C54-417B-97F1-4BB0061071A2}"/>
              </a:ext>
            </a:extLst>
          </p:cNvPr>
          <p:cNvSpPr txBox="1"/>
          <p:nvPr/>
        </p:nvSpPr>
        <p:spPr>
          <a:xfrm>
            <a:off x="6131710" y="454648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Findings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E245D3-71A6-4017-B578-DF4D3CFE0243}"/>
              </a:ext>
            </a:extLst>
          </p:cNvPr>
          <p:cNvSpPr/>
          <p:nvPr/>
        </p:nvSpPr>
        <p:spPr>
          <a:xfrm rot="5400000">
            <a:off x="5795521" y="5525052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C1C1E-BE3B-4A7E-95CD-3612C559F874}"/>
              </a:ext>
            </a:extLst>
          </p:cNvPr>
          <p:cNvSpPr txBox="1"/>
          <p:nvPr/>
        </p:nvSpPr>
        <p:spPr>
          <a:xfrm>
            <a:off x="6637275" y="5505318"/>
            <a:ext cx="52843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Conclusions &amp; Recommendations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5655A2E-4E4A-4F15-BF8D-CF9555F6F09A}"/>
              </a:ext>
            </a:extLst>
          </p:cNvPr>
          <p:cNvSpPr/>
          <p:nvPr/>
        </p:nvSpPr>
        <p:spPr>
          <a:xfrm rot="5400000">
            <a:off x="5795521" y="4521940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5125F-D71E-45BA-9369-99C2670DE517}"/>
              </a:ext>
            </a:extLst>
          </p:cNvPr>
          <p:cNvSpPr txBox="1"/>
          <p:nvPr/>
        </p:nvSpPr>
        <p:spPr>
          <a:xfrm>
            <a:off x="6122974" y="332927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Image Preparation</a:t>
            </a:r>
          </a:p>
        </p:txBody>
      </p:sp>
    </p:spTree>
    <p:extLst>
      <p:ext uri="{BB962C8B-B14F-4D97-AF65-F5344CB8AC3E}">
        <p14:creationId xmlns:p14="http://schemas.microsoft.com/office/powerpoint/2010/main" val="38224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2EEAD1-B741-4A0E-9197-7EA28FD9B7D1}"/>
              </a:ext>
            </a:extLst>
          </p:cNvPr>
          <p:cNvCxnSpPr>
            <a:cxnSpLocks/>
          </p:cNvCxnSpPr>
          <p:nvPr/>
        </p:nvCxnSpPr>
        <p:spPr>
          <a:xfrm>
            <a:off x="874154" y="2714563"/>
            <a:ext cx="1" cy="10873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00708" cy="754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Methodology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051E9-F93E-4D74-9953-9A4A28DBF51A}"/>
              </a:ext>
            </a:extLst>
          </p:cNvPr>
          <p:cNvSpPr txBox="1"/>
          <p:nvPr/>
        </p:nvSpPr>
        <p:spPr>
          <a:xfrm>
            <a:off x="226122" y="645005"/>
            <a:ext cx="1044971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 preparation &amp; general framework leveraged across various tools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CF42A51-74D5-41C4-B1FD-B555D9F2B9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33" t="24409" r="25061" b="7703"/>
          <a:stretch/>
        </p:blipFill>
        <p:spPr>
          <a:xfrm>
            <a:off x="448526" y="3801954"/>
            <a:ext cx="851259" cy="8467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DF4E6D-89FE-47C5-957F-9728C9D70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64" y="1985842"/>
            <a:ext cx="949389" cy="771964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94192C6-B083-492E-9ED4-C0F453D0450D}"/>
              </a:ext>
            </a:extLst>
          </p:cNvPr>
          <p:cNvGrpSpPr/>
          <p:nvPr/>
        </p:nvGrpSpPr>
        <p:grpSpPr>
          <a:xfrm>
            <a:off x="1782511" y="2115442"/>
            <a:ext cx="5917108" cy="3565559"/>
            <a:chOff x="2525992" y="1416620"/>
            <a:chExt cx="7555747" cy="466015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75A3DCF-2C62-4AB8-A543-1B7EF3254219}"/>
                </a:ext>
              </a:extLst>
            </p:cNvPr>
            <p:cNvSpPr/>
            <p:nvPr/>
          </p:nvSpPr>
          <p:spPr>
            <a:xfrm>
              <a:off x="2576834" y="1416620"/>
              <a:ext cx="1987609" cy="7719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Moving Image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DD02191-3FF2-4882-B010-D3066B11319E}"/>
                </a:ext>
              </a:extLst>
            </p:cNvPr>
            <p:cNvSpPr/>
            <p:nvPr/>
          </p:nvSpPr>
          <p:spPr>
            <a:xfrm>
              <a:off x="5533804" y="3907824"/>
              <a:ext cx="1883580" cy="7719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Metric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CC9716E-98CB-4B7B-9F12-B9B31BC928B8}"/>
                </a:ext>
              </a:extLst>
            </p:cNvPr>
            <p:cNvSpPr/>
            <p:nvPr/>
          </p:nvSpPr>
          <p:spPr>
            <a:xfrm>
              <a:off x="5429778" y="2158433"/>
              <a:ext cx="1987607" cy="7719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Interpolator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1CF0A514-2EC1-4CB1-A471-5E276EE5D42E}"/>
                </a:ext>
              </a:extLst>
            </p:cNvPr>
            <p:cNvSpPr/>
            <p:nvPr/>
          </p:nvSpPr>
          <p:spPr>
            <a:xfrm>
              <a:off x="8282720" y="1484222"/>
              <a:ext cx="1794952" cy="7719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Transform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8932BED-A4D9-47E5-86DF-42D0704399F3}"/>
                </a:ext>
              </a:extLst>
            </p:cNvPr>
            <p:cNvSpPr/>
            <p:nvPr/>
          </p:nvSpPr>
          <p:spPr>
            <a:xfrm>
              <a:off x="8268126" y="3903647"/>
              <a:ext cx="1813613" cy="771963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Optimizer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0AEE354-2A98-4B4C-9A88-23F5492262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2843" y="4274304"/>
              <a:ext cx="965598" cy="4950"/>
            </a:xfrm>
            <a:prstGeom prst="straightConnector1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EB7E293-7593-48F8-89BE-D0EB82E25352}"/>
                </a:ext>
              </a:extLst>
            </p:cNvPr>
            <p:cNvCxnSpPr>
              <a:cxnSpLocks/>
              <a:stCxn id="36" idx="3"/>
              <a:endCxn id="42" idx="1"/>
            </p:cNvCxnSpPr>
            <p:nvPr/>
          </p:nvCxnSpPr>
          <p:spPr>
            <a:xfrm flipV="1">
              <a:off x="7417384" y="4289629"/>
              <a:ext cx="850742" cy="4177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20CBF51-B717-4A1B-8982-89C1C96C02B5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H="1" flipV="1">
              <a:off x="9160075" y="2256187"/>
              <a:ext cx="14858" cy="164746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0A48A6A-0F60-470D-9DB6-D22C7EFF78CF}"/>
                </a:ext>
              </a:extLst>
            </p:cNvPr>
            <p:cNvCxnSpPr>
              <a:cxnSpLocks/>
            </p:cNvCxnSpPr>
            <p:nvPr/>
          </p:nvCxnSpPr>
          <p:spPr>
            <a:xfrm>
              <a:off x="4564443" y="1760097"/>
              <a:ext cx="947388" cy="0"/>
            </a:xfrm>
            <a:prstGeom prst="line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5F7B459-90F1-4666-816A-AC31DF87F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98551" y="1763186"/>
              <a:ext cx="939832" cy="15075"/>
            </a:xfrm>
            <a:prstGeom prst="line">
              <a:avLst/>
            </a:prstGeom>
            <a:grpFill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BBBD5F72-A0BD-4027-A699-7F0AE9F4E0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061" t="7769" r="15486" b="6666"/>
            <a:stretch/>
          </p:blipFill>
          <p:spPr>
            <a:xfrm rot="19933943">
              <a:off x="7724678" y="2756681"/>
              <a:ext cx="914605" cy="914166"/>
            </a:xfrm>
            <a:prstGeom prst="rect">
              <a:avLst/>
            </a:prstGeom>
            <a:grpFill/>
          </p:spPr>
        </p:pic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90E2826-3231-49B4-B6A9-7EEABE446578}"/>
                </a:ext>
              </a:extLst>
            </p:cNvPr>
            <p:cNvCxnSpPr>
              <a:cxnSpLocks/>
            </p:cNvCxnSpPr>
            <p:nvPr/>
          </p:nvCxnSpPr>
          <p:spPr>
            <a:xfrm>
              <a:off x="5511831" y="1760097"/>
              <a:ext cx="450248" cy="380875"/>
            </a:xfrm>
            <a:prstGeom prst="straightConnector1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F258AC6-D31E-493A-94B1-5FC777CB3B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58118" y="1793881"/>
              <a:ext cx="344056" cy="347091"/>
            </a:xfrm>
            <a:prstGeom prst="straightConnector1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1AB6CD5-671A-47D7-AF32-697272FE079A}"/>
                </a:ext>
              </a:extLst>
            </p:cNvPr>
            <p:cNvCxnSpPr>
              <a:cxnSpLocks/>
            </p:cNvCxnSpPr>
            <p:nvPr/>
          </p:nvCxnSpPr>
          <p:spPr>
            <a:xfrm>
              <a:off x="6515606" y="2966610"/>
              <a:ext cx="0" cy="888111"/>
            </a:xfrm>
            <a:prstGeom prst="straightConnector1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FD41972-79CF-43BE-9192-1F56644C30A9}"/>
                </a:ext>
              </a:extLst>
            </p:cNvPr>
            <p:cNvCxnSpPr>
              <a:cxnSpLocks/>
            </p:cNvCxnSpPr>
            <p:nvPr/>
          </p:nvCxnSpPr>
          <p:spPr>
            <a:xfrm>
              <a:off x="6541898" y="4667044"/>
              <a:ext cx="0" cy="637769"/>
            </a:xfrm>
            <a:prstGeom prst="straightConnector1">
              <a:avLst/>
            </a:prstGeom>
            <a:grpFill/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AFC3CD2-F0A8-424A-996A-A79EB2AA5C1C}"/>
                </a:ext>
              </a:extLst>
            </p:cNvPr>
            <p:cNvSpPr/>
            <p:nvPr/>
          </p:nvSpPr>
          <p:spPr>
            <a:xfrm>
              <a:off x="2525992" y="3907824"/>
              <a:ext cx="1987609" cy="7719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Fixed Image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55950F4-C71D-499F-A646-BD39B821D142}"/>
                </a:ext>
              </a:extLst>
            </p:cNvPr>
            <p:cNvSpPr/>
            <p:nvPr/>
          </p:nvSpPr>
          <p:spPr>
            <a:xfrm>
              <a:off x="5504840" y="5304813"/>
              <a:ext cx="1987609" cy="7719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Virtual Image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502C44A2-5F20-4188-BFBB-47614559B948}"/>
              </a:ext>
            </a:extLst>
          </p:cNvPr>
          <p:cNvSpPr txBox="1"/>
          <p:nvPr/>
        </p:nvSpPr>
        <p:spPr>
          <a:xfrm>
            <a:off x="8182346" y="1391958"/>
            <a:ext cx="379954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Interpolator</a:t>
            </a:r>
            <a:r>
              <a:rPr lang="en-US" dirty="0"/>
              <a:t> evaluates the intensity values of the moving image at the mapped position </a:t>
            </a:r>
          </a:p>
          <a:p>
            <a:endParaRPr lang="en-US" sz="800" dirty="0"/>
          </a:p>
          <a:p>
            <a:r>
              <a:rPr lang="en-US" sz="2400" b="1" dirty="0"/>
              <a:t>Metric </a:t>
            </a:r>
            <a:r>
              <a:rPr lang="en-US" dirty="0"/>
              <a:t>measures how well the transformed moving image fits the fixed image </a:t>
            </a:r>
          </a:p>
          <a:p>
            <a:endParaRPr lang="en-US" sz="800" dirty="0"/>
          </a:p>
          <a:p>
            <a:endParaRPr lang="en-US" sz="800" dirty="0"/>
          </a:p>
          <a:p>
            <a:r>
              <a:rPr lang="en-US" sz="2400" b="1" dirty="0"/>
              <a:t>Optimizer</a:t>
            </a:r>
            <a:r>
              <a:rPr lang="en-US" dirty="0"/>
              <a:t> finds the set of parameters for the transform that results in the best possible value of an image metric</a:t>
            </a:r>
          </a:p>
          <a:p>
            <a:endParaRPr lang="en-US" sz="800" dirty="0"/>
          </a:p>
          <a:p>
            <a:r>
              <a:rPr lang="en-US" sz="2400" b="1" dirty="0"/>
              <a:t>Transform </a:t>
            </a:r>
            <a:r>
              <a:rPr lang="en-US" dirty="0"/>
              <a:t>measures the spatial mapping of points from the fixed image to the moving image space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ECDDB950-A04C-48BB-A898-7812908DA9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48" t="24322" r="19575" b="4449"/>
          <a:stretch/>
        </p:blipFill>
        <p:spPr>
          <a:xfrm>
            <a:off x="2764577" y="5027175"/>
            <a:ext cx="1016667" cy="10069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C74B83-AA89-4208-8669-E394DBFAD3FA}"/>
              </a:ext>
            </a:extLst>
          </p:cNvPr>
          <p:cNvSpPr txBox="1"/>
          <p:nvPr/>
        </p:nvSpPr>
        <p:spPr>
          <a:xfrm>
            <a:off x="1740370" y="1325936"/>
            <a:ext cx="5940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SimpleITK Image Registration Framework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BCE2390-94CA-4587-AA08-963B1B947BF7}"/>
              </a:ext>
            </a:extLst>
          </p:cNvPr>
          <p:cNvSpPr/>
          <p:nvPr/>
        </p:nvSpPr>
        <p:spPr>
          <a:xfrm>
            <a:off x="156530" y="2987802"/>
            <a:ext cx="1587228" cy="590641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Image Prep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367A8B8-39E7-49B5-B1EA-6DE6BFA1E43A}"/>
              </a:ext>
            </a:extLst>
          </p:cNvPr>
          <p:cNvCxnSpPr>
            <a:cxnSpLocks/>
          </p:cNvCxnSpPr>
          <p:nvPr/>
        </p:nvCxnSpPr>
        <p:spPr>
          <a:xfrm>
            <a:off x="1387453" y="2371824"/>
            <a:ext cx="403641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E2EA149-5778-476D-95D0-7142E1990266}"/>
              </a:ext>
            </a:extLst>
          </p:cNvPr>
          <p:cNvCxnSpPr>
            <a:cxnSpLocks/>
          </p:cNvCxnSpPr>
          <p:nvPr/>
        </p:nvCxnSpPr>
        <p:spPr>
          <a:xfrm>
            <a:off x="1299785" y="4313626"/>
            <a:ext cx="440585" cy="0"/>
          </a:xfrm>
          <a:prstGeom prst="straightConnector1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9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Performance Evaluation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1C418D-43C0-468E-8A46-3186247B568E}"/>
              </a:ext>
            </a:extLst>
          </p:cNvPr>
          <p:cNvSpPr txBox="1"/>
          <p:nvPr/>
        </p:nvSpPr>
        <p:spPr>
          <a:xfrm>
            <a:off x="6919517" y="1273755"/>
            <a:ext cx="4904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Root Mean Square Deviance (RMSD) between fiducial markers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C781B8-3EA1-4EC7-8392-AAB8EF3B5564}"/>
              </a:ext>
            </a:extLst>
          </p:cNvPr>
          <p:cNvSpPr/>
          <p:nvPr/>
        </p:nvSpPr>
        <p:spPr>
          <a:xfrm>
            <a:off x="6626074" y="2120973"/>
            <a:ext cx="5558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RMSD measures the distance between the corresponding anatomical fiducial markers between the histopathology images and MRI in millimeters; the lower RMSD, the higher the registration performance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6540F4-FC9A-4BAB-B153-A0C104A42A70}"/>
              </a:ext>
            </a:extLst>
          </p:cNvPr>
          <p:cNvSpPr txBox="1"/>
          <p:nvPr/>
        </p:nvSpPr>
        <p:spPr>
          <a:xfrm>
            <a:off x="501144" y="1279862"/>
            <a:ext cx="5549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Mutual Information (MI) between images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F4DF81-E47B-4633-A2F8-8F0166BB396D}"/>
              </a:ext>
            </a:extLst>
          </p:cNvPr>
          <p:cNvSpPr/>
          <p:nvPr/>
        </p:nvSpPr>
        <p:spPr>
          <a:xfrm>
            <a:off x="182083" y="2120973"/>
            <a:ext cx="61905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 measures the amount of information that one random variable (image intensity) contains about another random variable (second image intensity)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Higher the MI, the better the registration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Generally</a:t>
            </a:r>
            <a:r>
              <a:rPr lang="en-US" dirty="0"/>
              <a:t> values range from </a:t>
            </a:r>
            <a:r>
              <a:rPr lang="en-US" b="1" dirty="0"/>
              <a:t>0</a:t>
            </a:r>
            <a:r>
              <a:rPr lang="en-US" dirty="0"/>
              <a:t>; virtually no image intensity prediction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Value of </a:t>
            </a:r>
            <a:r>
              <a:rPr lang="en-US" b="1" dirty="0"/>
              <a:t>1;</a:t>
            </a:r>
            <a:r>
              <a:rPr lang="en-US" dirty="0"/>
              <a:t> strong image intensity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algn="ctr"/>
            <a:endParaRPr lang="en-US" i="1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5CBB9AE-6968-4D5E-90DD-F12C11CA56C6}"/>
              </a:ext>
            </a:extLst>
          </p:cNvPr>
          <p:cNvCxnSpPr>
            <a:cxnSpLocks/>
          </p:cNvCxnSpPr>
          <p:nvPr/>
        </p:nvCxnSpPr>
        <p:spPr>
          <a:xfrm>
            <a:off x="6346285" y="2099885"/>
            <a:ext cx="0" cy="39199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35608C7-1811-4940-BCA3-62DF12FA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22" y="4193737"/>
            <a:ext cx="2742334" cy="1766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26EF3D-25D6-4BC7-8804-C9FBDDE6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783" y="3871974"/>
            <a:ext cx="3416300" cy="15845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EC2CF4-2A09-4B8E-9363-FCF26A3275CC}"/>
              </a:ext>
            </a:extLst>
          </p:cNvPr>
          <p:cNvSpPr txBox="1"/>
          <p:nvPr/>
        </p:nvSpPr>
        <p:spPr>
          <a:xfrm>
            <a:off x="7498783" y="418656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B8296-0FA1-42C9-968A-86257DF0A317}"/>
              </a:ext>
            </a:extLst>
          </p:cNvPr>
          <p:cNvSpPr txBox="1"/>
          <p:nvPr/>
        </p:nvSpPr>
        <p:spPr>
          <a:xfrm>
            <a:off x="9371755" y="419396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C42580-FC80-4218-AA3B-CF1C418B8B5D}"/>
              </a:ext>
            </a:extLst>
          </p:cNvPr>
          <p:cNvSpPr txBox="1"/>
          <p:nvPr/>
        </p:nvSpPr>
        <p:spPr>
          <a:xfrm>
            <a:off x="7990491" y="4120267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DB917B-59AB-41E4-AF65-09337853A70C}"/>
              </a:ext>
            </a:extLst>
          </p:cNvPr>
          <p:cNvSpPr txBox="1"/>
          <p:nvPr/>
        </p:nvSpPr>
        <p:spPr>
          <a:xfrm>
            <a:off x="9863463" y="410304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3E1445-C40F-4A02-AB58-7D3EDAA164BD}"/>
              </a:ext>
            </a:extLst>
          </p:cNvPr>
          <p:cNvSpPr txBox="1"/>
          <p:nvPr/>
        </p:nvSpPr>
        <p:spPr>
          <a:xfrm>
            <a:off x="7822911" y="50767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EA581F-FEED-408E-B0AF-234DCB1FE40E}"/>
              </a:ext>
            </a:extLst>
          </p:cNvPr>
          <p:cNvSpPr txBox="1"/>
          <p:nvPr/>
        </p:nvSpPr>
        <p:spPr>
          <a:xfrm>
            <a:off x="9619908" y="507676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9BEEE6-9D12-49B6-93E9-87F2474B3C96}"/>
              </a:ext>
            </a:extLst>
          </p:cNvPr>
          <p:cNvSpPr txBox="1"/>
          <p:nvPr/>
        </p:nvSpPr>
        <p:spPr>
          <a:xfrm>
            <a:off x="8636154" y="485999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D306D6-BD7C-47BC-B092-FC0644810A08}"/>
              </a:ext>
            </a:extLst>
          </p:cNvPr>
          <p:cNvSpPr txBox="1"/>
          <p:nvPr/>
        </p:nvSpPr>
        <p:spPr>
          <a:xfrm>
            <a:off x="10584543" y="487278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127E4B-BEED-4020-BE1F-E31FD9B00C89}"/>
              </a:ext>
            </a:extLst>
          </p:cNvPr>
          <p:cNvSpPr txBox="1"/>
          <p:nvPr/>
        </p:nvSpPr>
        <p:spPr>
          <a:xfrm>
            <a:off x="65993" y="5981975"/>
            <a:ext cx="407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</a:t>
            </a:r>
            <a:r>
              <a:rPr lang="en-US" sz="800" dirty="0"/>
              <a:t>https://matthew-brett.github.io/teaching/mutual_information.html</a:t>
            </a:r>
          </a:p>
          <a:p>
            <a:pPr algn="ctr"/>
            <a:endParaRPr lang="en-US" sz="9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1321C8-755F-4DDA-9C5E-7011A4C95368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E6A1309D-EFCA-424F-A74C-8C9BD5E0063C}"/>
              </a:ext>
            </a:extLst>
          </p:cNvPr>
          <p:cNvSpPr txBox="1">
            <a:spLocks/>
          </p:cNvSpPr>
          <p:nvPr/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>
              <a:solidFill>
                <a:srgbClr val="FFFFFF"/>
              </a:solidFill>
              <a:latin typeface="Calibri" pitchFamily="34" charset="0"/>
            </a:endParaRPr>
          </a:p>
          <a:p>
            <a:pPr>
              <a:defRPr/>
            </a:pPr>
            <a:fld id="{D4BE7DF8-9DDF-4C24-BBA1-134DE5293E87}" type="slidenum">
              <a:rPr lang="en-US" sz="1000" smtClean="0">
                <a:solidFill>
                  <a:srgbClr val="FFFFFF"/>
                </a:solidFill>
                <a:latin typeface="Calibri" pitchFamily="34" charset="0"/>
              </a:rPr>
              <a:pPr>
                <a:defRPr/>
              </a:pPr>
              <a:t>12</a:t>
            </a:fld>
            <a:endParaRPr lang="en-US" sz="1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8" name="Picture 37" descr="HRS_HORZ_REV.eps">
            <a:extLst>
              <a:ext uri="{FF2B5EF4-FFF2-40B4-BE49-F238E27FC236}">
                <a16:creationId xmlns:a16="http://schemas.microsoft.com/office/drawing/2014/main" id="{FC12E5AB-EBE8-4E75-A3BF-4DD2C4AC499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0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E3CE17-BE22-4F87-9180-C1C3B0DE62BE}"/>
              </a:ext>
            </a:extLst>
          </p:cNvPr>
          <p:cNvSpPr/>
          <p:nvPr/>
        </p:nvSpPr>
        <p:spPr>
          <a:xfrm>
            <a:off x="5805912" y="-4712"/>
            <a:ext cx="6373092" cy="624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A234CA-6909-4EEF-97A0-41B94E3BA0E5}"/>
              </a:ext>
            </a:extLst>
          </p:cNvPr>
          <p:cNvSpPr txBox="1">
            <a:spLocks/>
          </p:cNvSpPr>
          <p:nvPr/>
        </p:nvSpPr>
        <p:spPr>
          <a:xfrm>
            <a:off x="0" y="1203960"/>
            <a:ext cx="5652655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08A3996-FA1A-4CBC-8471-964F7F46F490}"/>
              </a:ext>
            </a:extLst>
          </p:cNvPr>
          <p:cNvSpPr/>
          <p:nvPr/>
        </p:nvSpPr>
        <p:spPr>
          <a:xfrm rot="5400000">
            <a:off x="5795521" y="33102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D5E86-8B22-4A57-9813-6845C3192CBB}"/>
              </a:ext>
            </a:extLst>
          </p:cNvPr>
          <p:cNvSpPr txBox="1"/>
          <p:nvPr/>
        </p:nvSpPr>
        <p:spPr>
          <a:xfrm>
            <a:off x="6518346" y="287423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Problem &amp; Research Purpose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BE217E4-5D5B-45B1-8523-EC8FB31CE976}"/>
              </a:ext>
            </a:extLst>
          </p:cNvPr>
          <p:cNvSpPr/>
          <p:nvPr/>
        </p:nvSpPr>
        <p:spPr>
          <a:xfrm rot="5400000">
            <a:off x="5795521" y="1234377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6A4CB-A68D-4D3E-90AB-A71957E6C576}"/>
              </a:ext>
            </a:extLst>
          </p:cNvPr>
          <p:cNvSpPr txBox="1"/>
          <p:nvPr/>
        </p:nvSpPr>
        <p:spPr>
          <a:xfrm>
            <a:off x="6364415" y="1190778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Data &amp; Variable Definition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EE11E88-8FCE-4B02-A98A-6634782544B7}"/>
              </a:ext>
            </a:extLst>
          </p:cNvPr>
          <p:cNvSpPr/>
          <p:nvPr/>
        </p:nvSpPr>
        <p:spPr>
          <a:xfrm rot="5400000">
            <a:off x="5808517" y="2336554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AAB6B-6AA2-4659-86E6-5B205DE9ED48}"/>
              </a:ext>
            </a:extLst>
          </p:cNvPr>
          <p:cNvSpPr txBox="1"/>
          <p:nvPr/>
        </p:nvSpPr>
        <p:spPr>
          <a:xfrm>
            <a:off x="5770201" y="2292955"/>
            <a:ext cx="63730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A10B5EF-1F5E-428E-906F-A57CEB3D19E1}"/>
              </a:ext>
            </a:extLst>
          </p:cNvPr>
          <p:cNvSpPr/>
          <p:nvPr/>
        </p:nvSpPr>
        <p:spPr>
          <a:xfrm rot="5400000">
            <a:off x="5808517" y="337909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4FB33-8C54-417B-97F1-4BB0061071A2}"/>
              </a:ext>
            </a:extLst>
          </p:cNvPr>
          <p:cNvSpPr txBox="1"/>
          <p:nvPr/>
        </p:nvSpPr>
        <p:spPr>
          <a:xfrm>
            <a:off x="6131710" y="454648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Findings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E245D3-71A6-4017-B578-DF4D3CFE0243}"/>
              </a:ext>
            </a:extLst>
          </p:cNvPr>
          <p:cNvSpPr/>
          <p:nvPr/>
        </p:nvSpPr>
        <p:spPr>
          <a:xfrm rot="5400000">
            <a:off x="5795521" y="5525052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C1C1E-BE3B-4A7E-95CD-3612C559F874}"/>
              </a:ext>
            </a:extLst>
          </p:cNvPr>
          <p:cNvSpPr txBox="1"/>
          <p:nvPr/>
        </p:nvSpPr>
        <p:spPr>
          <a:xfrm>
            <a:off x="6637275" y="5505318"/>
            <a:ext cx="52843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Conclusions &amp; Recommendations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5655A2E-4E4A-4F15-BF8D-CF9555F6F09A}"/>
              </a:ext>
            </a:extLst>
          </p:cNvPr>
          <p:cNvSpPr/>
          <p:nvPr/>
        </p:nvSpPr>
        <p:spPr>
          <a:xfrm rot="5400000">
            <a:off x="5795521" y="4521940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5125F-D71E-45BA-9369-99C2670DE517}"/>
              </a:ext>
            </a:extLst>
          </p:cNvPr>
          <p:cNvSpPr txBox="1"/>
          <p:nvPr/>
        </p:nvSpPr>
        <p:spPr>
          <a:xfrm>
            <a:off x="6122974" y="332927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Image Preparation</a:t>
            </a:r>
          </a:p>
        </p:txBody>
      </p:sp>
    </p:spTree>
    <p:extLst>
      <p:ext uri="{BB962C8B-B14F-4D97-AF65-F5344CB8AC3E}">
        <p14:creationId xmlns:p14="http://schemas.microsoft.com/office/powerpoint/2010/main" val="183744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B927E9-245F-4C84-B06F-E1997C909602}"/>
              </a:ext>
            </a:extLst>
          </p:cNvPr>
          <p:cNvSpPr/>
          <p:nvPr/>
        </p:nvSpPr>
        <p:spPr>
          <a:xfrm>
            <a:off x="1428750" y="5096559"/>
            <a:ext cx="9324975" cy="807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257925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Preparation: Overall Process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preparation prior to registration is essential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FAB698CF-D1BB-4204-A7B0-557545C4A5AE}"/>
              </a:ext>
            </a:extLst>
          </p:cNvPr>
          <p:cNvSpPr/>
          <p:nvPr/>
        </p:nvSpPr>
        <p:spPr>
          <a:xfrm>
            <a:off x="923925" y="1207689"/>
            <a:ext cx="3133725" cy="76999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Image Property Alignment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4B692562-1EB6-4369-A348-AE961F9D72E3}"/>
              </a:ext>
            </a:extLst>
          </p:cNvPr>
          <p:cNvSpPr/>
          <p:nvPr/>
        </p:nvSpPr>
        <p:spPr>
          <a:xfrm>
            <a:off x="7922854" y="1217764"/>
            <a:ext cx="3147332" cy="769993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Centering the images &amp; Marking Fiducial Markers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403B0-102E-449E-B816-7F636D87594F}"/>
              </a:ext>
            </a:extLst>
          </p:cNvPr>
          <p:cNvSpPr txBox="1"/>
          <p:nvPr/>
        </p:nvSpPr>
        <p:spPr>
          <a:xfrm>
            <a:off x="1942486" y="2043908"/>
            <a:ext cx="1585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Histology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FE0CAD-FF45-4F50-98C3-431DF22E9EFE}"/>
              </a:ext>
            </a:extLst>
          </p:cNvPr>
          <p:cNvSpPr txBox="1"/>
          <p:nvPr/>
        </p:nvSpPr>
        <p:spPr>
          <a:xfrm>
            <a:off x="8034160" y="2033538"/>
            <a:ext cx="1480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MRI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87E431-BDF1-42E9-9035-2D1725985293}"/>
              </a:ext>
            </a:extLst>
          </p:cNvPr>
          <p:cNvSpPr txBox="1"/>
          <p:nvPr/>
        </p:nvSpPr>
        <p:spPr>
          <a:xfrm>
            <a:off x="7366764" y="3490744"/>
            <a:ext cx="22820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Descriptive Statistics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F47A07-FE50-4988-8545-46750AE03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06"/>
          <a:stretch/>
        </p:blipFill>
        <p:spPr>
          <a:xfrm>
            <a:off x="1565909" y="3859621"/>
            <a:ext cx="3495071" cy="111360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5D52AA0-7800-4D1D-8358-BF5BE6E1D726}"/>
              </a:ext>
            </a:extLst>
          </p:cNvPr>
          <p:cNvCxnSpPr/>
          <p:nvPr/>
        </p:nvCxnSpPr>
        <p:spPr>
          <a:xfrm>
            <a:off x="1565909" y="4302586"/>
            <a:ext cx="118872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EFA391C2-5F45-40AA-AE05-4E16AD61C9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445"/>
          <a:stretch/>
        </p:blipFill>
        <p:spPr>
          <a:xfrm>
            <a:off x="7261898" y="3847380"/>
            <a:ext cx="4213422" cy="103894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6CEAD4-63BA-4631-BEF0-3021D053A8AB}"/>
              </a:ext>
            </a:extLst>
          </p:cNvPr>
          <p:cNvCxnSpPr/>
          <p:nvPr/>
        </p:nvCxnSpPr>
        <p:spPr>
          <a:xfrm>
            <a:off x="7328494" y="4281761"/>
            <a:ext cx="118872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C62F46-D6A1-4C8B-B35A-36D108775C7B}"/>
              </a:ext>
            </a:extLst>
          </p:cNvPr>
          <p:cNvSpPr txBox="1"/>
          <p:nvPr/>
        </p:nvSpPr>
        <p:spPr>
          <a:xfrm>
            <a:off x="1799981" y="3560567"/>
            <a:ext cx="3302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Descriptive Statistics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DF4586-EE68-4A6B-BDA6-F08766882C58}"/>
              </a:ext>
            </a:extLst>
          </p:cNvPr>
          <p:cNvCxnSpPr/>
          <p:nvPr/>
        </p:nvCxnSpPr>
        <p:spPr>
          <a:xfrm>
            <a:off x="1565909" y="4158102"/>
            <a:ext cx="118872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6D2082-051F-4673-82FD-947CB2AD7EEF}"/>
              </a:ext>
            </a:extLst>
          </p:cNvPr>
          <p:cNvCxnSpPr>
            <a:cxnSpLocks/>
          </p:cNvCxnSpPr>
          <p:nvPr/>
        </p:nvCxnSpPr>
        <p:spPr>
          <a:xfrm>
            <a:off x="1565909" y="4453006"/>
            <a:ext cx="330297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3890BB-AD46-4D42-A8F2-1642E753C340}"/>
              </a:ext>
            </a:extLst>
          </p:cNvPr>
          <p:cNvCxnSpPr>
            <a:cxnSpLocks/>
          </p:cNvCxnSpPr>
          <p:nvPr/>
        </p:nvCxnSpPr>
        <p:spPr>
          <a:xfrm>
            <a:off x="7328494" y="4158102"/>
            <a:ext cx="392931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333FC-FE72-40EF-908E-D05D757AA655}"/>
              </a:ext>
            </a:extLst>
          </p:cNvPr>
          <p:cNvCxnSpPr>
            <a:cxnSpLocks/>
          </p:cNvCxnSpPr>
          <p:nvPr/>
        </p:nvCxnSpPr>
        <p:spPr>
          <a:xfrm>
            <a:off x="7328494" y="4437432"/>
            <a:ext cx="198176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702262D-83D3-419C-ADC4-367CF8C9A0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66" t="43194" r="79167" b="27917"/>
          <a:stretch/>
        </p:blipFill>
        <p:spPr>
          <a:xfrm>
            <a:off x="8218055" y="2435795"/>
            <a:ext cx="1112982" cy="9978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23222DA-1952-4FB2-A273-486FDD42F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692" y="2462302"/>
            <a:ext cx="1725599" cy="10146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52B2F3-76C4-46A9-918B-FBA5851C7499}"/>
              </a:ext>
            </a:extLst>
          </p:cNvPr>
          <p:cNvSpPr txBox="1"/>
          <p:nvPr/>
        </p:nvSpPr>
        <p:spPr>
          <a:xfrm>
            <a:off x="6219367" y="5224903"/>
            <a:ext cx="3997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Same </a:t>
            </a:r>
            <a:r>
              <a:rPr lang="en-US" sz="1800" b="1" dirty="0"/>
              <a:t>spacing</a:t>
            </a:r>
            <a:r>
              <a:rPr lang="en-US" sz="1800" dirty="0"/>
              <a:t> between pixels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Same </a:t>
            </a:r>
            <a:r>
              <a:rPr lang="en-US" sz="1800" b="1" dirty="0"/>
              <a:t>dimensions </a:t>
            </a:r>
            <a:r>
              <a:rPr lang="en-US" sz="1800" dirty="0"/>
              <a:t>across images (2D)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D7DB4-34BE-4BFE-814D-4CC2D625F057}"/>
              </a:ext>
            </a:extLst>
          </p:cNvPr>
          <p:cNvSpPr txBox="1"/>
          <p:nvPr/>
        </p:nvSpPr>
        <p:spPr>
          <a:xfrm>
            <a:off x="2402228" y="5196641"/>
            <a:ext cx="3310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Same </a:t>
            </a:r>
            <a:r>
              <a:rPr lang="en-US" sz="1800" b="1" dirty="0"/>
              <a:t>origin </a:t>
            </a:r>
            <a:r>
              <a:rPr lang="en-US" sz="1800" dirty="0"/>
              <a:t>across images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Same pixel </a:t>
            </a:r>
            <a:r>
              <a:rPr lang="en-US" sz="1800" b="1" dirty="0"/>
              <a:t>size across images</a:t>
            </a:r>
            <a:endParaRPr lang="en-US" sz="1800" dirty="0"/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3D2C84A9-E821-405D-A64D-38B6F5A75C31}"/>
              </a:ext>
            </a:extLst>
          </p:cNvPr>
          <p:cNvSpPr/>
          <p:nvPr/>
        </p:nvSpPr>
        <p:spPr>
          <a:xfrm>
            <a:off x="4522334" y="1217764"/>
            <a:ext cx="3147332" cy="769993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Image Segmentation &amp; Scaling</a:t>
            </a:r>
          </a:p>
        </p:txBody>
      </p:sp>
    </p:spTree>
    <p:extLst>
      <p:ext uri="{BB962C8B-B14F-4D97-AF65-F5344CB8AC3E}">
        <p14:creationId xmlns:p14="http://schemas.microsoft.com/office/powerpoint/2010/main" val="262969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B927E9-245F-4C84-B06F-E1997C909602}"/>
              </a:ext>
            </a:extLst>
          </p:cNvPr>
          <p:cNvSpPr/>
          <p:nvPr/>
        </p:nvSpPr>
        <p:spPr>
          <a:xfrm>
            <a:off x="800100" y="5096559"/>
            <a:ext cx="10668000" cy="8073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257925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Preparation: Overall Process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preparation prior to registration is essential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FAB698CF-D1BB-4204-A7B0-557545C4A5AE}"/>
              </a:ext>
            </a:extLst>
          </p:cNvPr>
          <p:cNvSpPr/>
          <p:nvPr/>
        </p:nvSpPr>
        <p:spPr>
          <a:xfrm>
            <a:off x="4514143" y="1201872"/>
            <a:ext cx="3133725" cy="76999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Image Segmentation and Scaling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4B692562-1EB6-4369-A348-AE961F9D72E3}"/>
              </a:ext>
            </a:extLst>
          </p:cNvPr>
          <p:cNvSpPr/>
          <p:nvPr/>
        </p:nvSpPr>
        <p:spPr>
          <a:xfrm>
            <a:off x="7922854" y="1217764"/>
            <a:ext cx="3147332" cy="769993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Centering the Images &amp; Marking Fiducial Markers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1D7DB4-34BE-4BFE-814D-4CC2D625F057}"/>
              </a:ext>
            </a:extLst>
          </p:cNvPr>
          <p:cNvSpPr txBox="1"/>
          <p:nvPr/>
        </p:nvSpPr>
        <p:spPr>
          <a:xfrm>
            <a:off x="1091825" y="5270904"/>
            <a:ext cx="101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Isolating the prostate in the pelvic cavity &amp; ensuring image size alignment proved beneficial to registration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3D2C84A9-E821-405D-A64D-38B6F5A75C31}"/>
              </a:ext>
            </a:extLst>
          </p:cNvPr>
          <p:cNvSpPr/>
          <p:nvPr/>
        </p:nvSpPr>
        <p:spPr>
          <a:xfrm>
            <a:off x="1091825" y="1216537"/>
            <a:ext cx="3147332" cy="769993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Image Property Alignment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53C90E-4A28-46A1-95AC-5C48AF2BE86E}"/>
              </a:ext>
            </a:extLst>
          </p:cNvPr>
          <p:cNvSpPr txBox="1"/>
          <p:nvPr/>
        </p:nvSpPr>
        <p:spPr>
          <a:xfrm>
            <a:off x="7190016" y="2520929"/>
            <a:ext cx="51189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Scaling both MRI &amp; Histology images ensuring the same pixel dimensions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F67BA97-D193-42D8-B82A-BC154C649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33" t="24409" r="25061" b="7703"/>
          <a:stretch/>
        </p:blipFill>
        <p:spPr>
          <a:xfrm>
            <a:off x="633195" y="3354103"/>
            <a:ext cx="1042176" cy="1036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9A3FD3-7567-47EB-AE2C-2FEE9966E9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8" t="54257" r="47243" b="31110"/>
          <a:stretch/>
        </p:blipFill>
        <p:spPr>
          <a:xfrm>
            <a:off x="3849060" y="3354103"/>
            <a:ext cx="1496236" cy="1016312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EF5EF96-1E78-499C-A8A0-D35EE4FFCC84}"/>
              </a:ext>
            </a:extLst>
          </p:cNvPr>
          <p:cNvSpPr/>
          <p:nvPr/>
        </p:nvSpPr>
        <p:spPr>
          <a:xfrm>
            <a:off x="902159" y="3744551"/>
            <a:ext cx="504248" cy="32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898832E-5EAC-4C54-AFB1-B622AFD008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569" b="17396"/>
          <a:stretch/>
        </p:blipFill>
        <p:spPr>
          <a:xfrm>
            <a:off x="2225424" y="3033983"/>
            <a:ext cx="1090487" cy="9971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DEB0F3D-1664-4A7B-891D-AFF9CA55A5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8" t="54257" r="47243" b="31110"/>
          <a:stretch/>
        </p:blipFill>
        <p:spPr>
          <a:xfrm>
            <a:off x="7493248" y="3455778"/>
            <a:ext cx="1434847" cy="97461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A968D95-E9D7-4058-B0BE-71F1155A9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5876" y="3474093"/>
            <a:ext cx="1428028" cy="96461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ED82C3B-D476-421B-B574-A1CDBD4E5CF9}"/>
              </a:ext>
            </a:extLst>
          </p:cNvPr>
          <p:cNvCxnSpPr>
            <a:cxnSpLocks/>
          </p:cNvCxnSpPr>
          <p:nvPr/>
        </p:nvCxnSpPr>
        <p:spPr>
          <a:xfrm>
            <a:off x="9955876" y="4530530"/>
            <a:ext cx="1428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084175C-FA2B-4770-A0B4-C3C5DCDE01DD}"/>
              </a:ext>
            </a:extLst>
          </p:cNvPr>
          <p:cNvSpPr txBox="1"/>
          <p:nvPr/>
        </p:nvSpPr>
        <p:spPr>
          <a:xfrm>
            <a:off x="379793" y="2577287"/>
            <a:ext cx="48030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Segment prostate region from MRI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583943F-1743-41D7-9F90-FA999EA57BC2}"/>
              </a:ext>
            </a:extLst>
          </p:cNvPr>
          <p:cNvCxnSpPr>
            <a:cxnSpLocks/>
          </p:cNvCxnSpPr>
          <p:nvPr/>
        </p:nvCxnSpPr>
        <p:spPr>
          <a:xfrm flipV="1">
            <a:off x="9830184" y="3505517"/>
            <a:ext cx="0" cy="93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EA9E0B-E493-4DC4-AEE8-E4FC6D7FAF7D}"/>
              </a:ext>
            </a:extLst>
          </p:cNvPr>
          <p:cNvSpPr txBox="1"/>
          <p:nvPr/>
        </p:nvSpPr>
        <p:spPr>
          <a:xfrm>
            <a:off x="10368499" y="4525287"/>
            <a:ext cx="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043D4B-C72C-4E2D-88A2-A4602BAA6237}"/>
              </a:ext>
            </a:extLst>
          </p:cNvPr>
          <p:cNvSpPr txBox="1"/>
          <p:nvPr/>
        </p:nvSpPr>
        <p:spPr>
          <a:xfrm rot="16200000">
            <a:off x="9344127" y="3770801"/>
            <a:ext cx="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512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FC85B6-7CF9-498B-B0F5-9ECCA7C99584}"/>
              </a:ext>
            </a:extLst>
          </p:cNvPr>
          <p:cNvCxnSpPr>
            <a:cxnSpLocks/>
          </p:cNvCxnSpPr>
          <p:nvPr/>
        </p:nvCxnSpPr>
        <p:spPr>
          <a:xfrm>
            <a:off x="2114615" y="4117155"/>
            <a:ext cx="13334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A77A514-A6D8-45B8-BCA1-BFE7A7AD1E5D}"/>
              </a:ext>
            </a:extLst>
          </p:cNvPr>
          <p:cNvCxnSpPr>
            <a:cxnSpLocks/>
          </p:cNvCxnSpPr>
          <p:nvPr/>
        </p:nvCxnSpPr>
        <p:spPr>
          <a:xfrm>
            <a:off x="7500374" y="4539771"/>
            <a:ext cx="1428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99A644-C6AE-48BD-A58C-E02FE20BDA9C}"/>
              </a:ext>
            </a:extLst>
          </p:cNvPr>
          <p:cNvCxnSpPr>
            <a:cxnSpLocks/>
          </p:cNvCxnSpPr>
          <p:nvPr/>
        </p:nvCxnSpPr>
        <p:spPr>
          <a:xfrm flipV="1">
            <a:off x="7374682" y="3514758"/>
            <a:ext cx="0" cy="933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DFA3D79-235D-498B-9A45-2CB0F27A813E}"/>
              </a:ext>
            </a:extLst>
          </p:cNvPr>
          <p:cNvSpPr txBox="1"/>
          <p:nvPr/>
        </p:nvSpPr>
        <p:spPr>
          <a:xfrm>
            <a:off x="7912997" y="4534528"/>
            <a:ext cx="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AC4451-167F-4136-A62E-B98D349843AF}"/>
              </a:ext>
            </a:extLst>
          </p:cNvPr>
          <p:cNvSpPr txBox="1"/>
          <p:nvPr/>
        </p:nvSpPr>
        <p:spPr>
          <a:xfrm rot="16200000">
            <a:off x="6888625" y="3780042"/>
            <a:ext cx="602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512</a:t>
            </a:r>
          </a:p>
        </p:txBody>
      </p:sp>
    </p:spTree>
    <p:extLst>
      <p:ext uri="{BB962C8B-B14F-4D97-AF65-F5344CB8AC3E}">
        <p14:creationId xmlns:p14="http://schemas.microsoft.com/office/powerpoint/2010/main" val="36615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57925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Preparation: Overall Process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preparation prior to registration is essential</a:t>
            </a:r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FAB698CF-D1BB-4204-A7B0-557545C4A5AE}"/>
              </a:ext>
            </a:extLst>
          </p:cNvPr>
          <p:cNvSpPr/>
          <p:nvPr/>
        </p:nvSpPr>
        <p:spPr>
          <a:xfrm>
            <a:off x="7858846" y="1216536"/>
            <a:ext cx="3133725" cy="769993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Centering the Images &amp; Marking Fiducial Markers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4B692562-1EB6-4369-A348-AE961F9D72E3}"/>
              </a:ext>
            </a:extLst>
          </p:cNvPr>
          <p:cNvSpPr/>
          <p:nvPr/>
        </p:nvSpPr>
        <p:spPr>
          <a:xfrm>
            <a:off x="4442685" y="1205364"/>
            <a:ext cx="3147332" cy="769993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Image Segmentation and Scaling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3D2C84A9-E821-405D-A64D-38B6F5A75C31}"/>
              </a:ext>
            </a:extLst>
          </p:cNvPr>
          <p:cNvSpPr/>
          <p:nvPr/>
        </p:nvSpPr>
        <p:spPr>
          <a:xfrm>
            <a:off x="1091825" y="1216537"/>
            <a:ext cx="3147332" cy="769993"/>
          </a:xfrm>
          <a:prstGeom prst="chevron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Image Property Alignment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F7F100-9DDA-48AA-83C0-3D8B431D76C4}"/>
              </a:ext>
            </a:extLst>
          </p:cNvPr>
          <p:cNvSpPr txBox="1"/>
          <p:nvPr/>
        </p:nvSpPr>
        <p:spPr>
          <a:xfrm>
            <a:off x="808645" y="2504312"/>
            <a:ext cx="728332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Align the centers of the two images and </a:t>
            </a:r>
            <a:r>
              <a:rPr lang="en-US" b="1" dirty="0">
                <a:solidFill>
                  <a:srgbClr val="0070C0"/>
                </a:solidFill>
              </a:rPr>
              <a:t>set the center of rotation </a:t>
            </a:r>
            <a:r>
              <a:rPr lang="en-US" dirty="0"/>
              <a:t>to the center of the fixed image.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Perform the image parameter initialization to </a:t>
            </a:r>
            <a:r>
              <a:rPr lang="en-US" b="1" dirty="0">
                <a:solidFill>
                  <a:srgbClr val="0070C0"/>
                </a:solidFill>
              </a:rPr>
              <a:t>set the window level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 </a:t>
            </a:r>
            <a:r>
              <a:rPr lang="en-US" b="1" dirty="0">
                <a:solidFill>
                  <a:srgbClr val="0070C0"/>
                </a:solidFill>
              </a:rPr>
              <a:t>fiducial markers marked </a:t>
            </a:r>
            <a:r>
              <a:rPr lang="en-US" dirty="0"/>
              <a:t>across both image formats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Finally, perform the registration process across the two images</a:t>
            </a:r>
          </a:p>
          <a:p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7B89C3F-60DA-4E73-B230-D6EC824EF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628" y="3009651"/>
            <a:ext cx="3416300" cy="158458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75D6E90-81A4-4F1C-A380-14BBD7D19655}"/>
              </a:ext>
            </a:extLst>
          </p:cNvPr>
          <p:cNvSpPr txBox="1"/>
          <p:nvPr/>
        </p:nvSpPr>
        <p:spPr>
          <a:xfrm>
            <a:off x="8401628" y="332424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2FE098-FD92-4D40-84FF-FF4BEB15EFF8}"/>
              </a:ext>
            </a:extLst>
          </p:cNvPr>
          <p:cNvSpPr txBox="1"/>
          <p:nvPr/>
        </p:nvSpPr>
        <p:spPr>
          <a:xfrm>
            <a:off x="10274600" y="3331641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517200-786A-48DF-9BC1-EABB64F2A1CE}"/>
              </a:ext>
            </a:extLst>
          </p:cNvPr>
          <p:cNvSpPr txBox="1"/>
          <p:nvPr/>
        </p:nvSpPr>
        <p:spPr>
          <a:xfrm>
            <a:off x="8893336" y="3257944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72271F-092B-4819-971E-C339D5E6DBFA}"/>
              </a:ext>
            </a:extLst>
          </p:cNvPr>
          <p:cNvSpPr txBox="1"/>
          <p:nvPr/>
        </p:nvSpPr>
        <p:spPr>
          <a:xfrm>
            <a:off x="10766308" y="324072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2AD1658-DC52-4FA2-AFD4-D08F105985C4}"/>
              </a:ext>
            </a:extLst>
          </p:cNvPr>
          <p:cNvSpPr txBox="1"/>
          <p:nvPr/>
        </p:nvSpPr>
        <p:spPr>
          <a:xfrm>
            <a:off x="8725756" y="42144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E0FC31-491C-495B-A25A-B2BBFE474193}"/>
              </a:ext>
            </a:extLst>
          </p:cNvPr>
          <p:cNvSpPr txBox="1"/>
          <p:nvPr/>
        </p:nvSpPr>
        <p:spPr>
          <a:xfrm>
            <a:off x="10522753" y="42144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1B68767-01AE-4D2F-9C7C-8470EB632363}"/>
              </a:ext>
            </a:extLst>
          </p:cNvPr>
          <p:cNvSpPr txBox="1"/>
          <p:nvPr/>
        </p:nvSpPr>
        <p:spPr>
          <a:xfrm>
            <a:off x="9612231" y="404914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B8A1BB-7B63-42C6-81A1-048821A0281E}"/>
              </a:ext>
            </a:extLst>
          </p:cNvPr>
          <p:cNvSpPr txBox="1"/>
          <p:nvPr/>
        </p:nvSpPr>
        <p:spPr>
          <a:xfrm>
            <a:off x="11487388" y="401046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72593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E3CE17-BE22-4F87-9180-C1C3B0DE62BE}"/>
              </a:ext>
            </a:extLst>
          </p:cNvPr>
          <p:cNvSpPr/>
          <p:nvPr/>
        </p:nvSpPr>
        <p:spPr>
          <a:xfrm>
            <a:off x="5805912" y="-4712"/>
            <a:ext cx="6373092" cy="624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A234CA-6909-4EEF-97A0-41B94E3BA0E5}"/>
              </a:ext>
            </a:extLst>
          </p:cNvPr>
          <p:cNvSpPr txBox="1">
            <a:spLocks/>
          </p:cNvSpPr>
          <p:nvPr/>
        </p:nvSpPr>
        <p:spPr>
          <a:xfrm>
            <a:off x="0" y="1203960"/>
            <a:ext cx="5652655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08A3996-FA1A-4CBC-8471-964F7F46F490}"/>
              </a:ext>
            </a:extLst>
          </p:cNvPr>
          <p:cNvSpPr/>
          <p:nvPr/>
        </p:nvSpPr>
        <p:spPr>
          <a:xfrm rot="5400000">
            <a:off x="5795521" y="33102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D5E86-8B22-4A57-9813-6845C3192CBB}"/>
              </a:ext>
            </a:extLst>
          </p:cNvPr>
          <p:cNvSpPr txBox="1"/>
          <p:nvPr/>
        </p:nvSpPr>
        <p:spPr>
          <a:xfrm>
            <a:off x="6518346" y="287423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Problem &amp; Research Purpose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BE217E4-5D5B-45B1-8523-EC8FB31CE976}"/>
              </a:ext>
            </a:extLst>
          </p:cNvPr>
          <p:cNvSpPr/>
          <p:nvPr/>
        </p:nvSpPr>
        <p:spPr>
          <a:xfrm rot="5400000">
            <a:off x="5795521" y="1234377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6A4CB-A68D-4D3E-90AB-A71957E6C576}"/>
              </a:ext>
            </a:extLst>
          </p:cNvPr>
          <p:cNvSpPr txBox="1"/>
          <p:nvPr/>
        </p:nvSpPr>
        <p:spPr>
          <a:xfrm>
            <a:off x="6364415" y="1190778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Data &amp; Variable Definition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EE11E88-8FCE-4B02-A98A-6634782544B7}"/>
              </a:ext>
            </a:extLst>
          </p:cNvPr>
          <p:cNvSpPr/>
          <p:nvPr/>
        </p:nvSpPr>
        <p:spPr>
          <a:xfrm rot="5400000">
            <a:off x="5808517" y="2336554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AAB6B-6AA2-4659-86E6-5B205DE9ED48}"/>
              </a:ext>
            </a:extLst>
          </p:cNvPr>
          <p:cNvSpPr txBox="1"/>
          <p:nvPr/>
        </p:nvSpPr>
        <p:spPr>
          <a:xfrm>
            <a:off x="5770201" y="2292955"/>
            <a:ext cx="63730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A10B5EF-1F5E-428E-906F-A57CEB3D19E1}"/>
              </a:ext>
            </a:extLst>
          </p:cNvPr>
          <p:cNvSpPr/>
          <p:nvPr/>
        </p:nvSpPr>
        <p:spPr>
          <a:xfrm rot="5400000">
            <a:off x="5808517" y="337909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4FB33-8C54-417B-97F1-4BB0061071A2}"/>
              </a:ext>
            </a:extLst>
          </p:cNvPr>
          <p:cNvSpPr txBox="1"/>
          <p:nvPr/>
        </p:nvSpPr>
        <p:spPr>
          <a:xfrm>
            <a:off x="6131710" y="454648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Findings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E245D3-71A6-4017-B578-DF4D3CFE0243}"/>
              </a:ext>
            </a:extLst>
          </p:cNvPr>
          <p:cNvSpPr/>
          <p:nvPr/>
        </p:nvSpPr>
        <p:spPr>
          <a:xfrm rot="5400000">
            <a:off x="5795521" y="5525052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C1C1E-BE3B-4A7E-95CD-3612C559F874}"/>
              </a:ext>
            </a:extLst>
          </p:cNvPr>
          <p:cNvSpPr txBox="1"/>
          <p:nvPr/>
        </p:nvSpPr>
        <p:spPr>
          <a:xfrm>
            <a:off x="6637275" y="5505318"/>
            <a:ext cx="52843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Conclusions &amp; Recommendations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5655A2E-4E4A-4F15-BF8D-CF9555F6F09A}"/>
              </a:ext>
            </a:extLst>
          </p:cNvPr>
          <p:cNvSpPr/>
          <p:nvPr/>
        </p:nvSpPr>
        <p:spPr>
          <a:xfrm rot="5400000">
            <a:off x="5795521" y="4521940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5125F-D71E-45BA-9369-99C2670DE517}"/>
              </a:ext>
            </a:extLst>
          </p:cNvPr>
          <p:cNvSpPr txBox="1"/>
          <p:nvPr/>
        </p:nvSpPr>
        <p:spPr>
          <a:xfrm>
            <a:off x="6122974" y="332927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Image Preparation</a:t>
            </a:r>
          </a:p>
        </p:txBody>
      </p:sp>
    </p:spTree>
    <p:extLst>
      <p:ext uri="{BB962C8B-B14F-4D97-AF65-F5344CB8AC3E}">
        <p14:creationId xmlns:p14="http://schemas.microsoft.com/office/powerpoint/2010/main" val="290529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Model Parameters Example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Parameter Tuning Increases registration performance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729A82-D7CC-45F2-84C6-B45FD0FA4168}"/>
              </a:ext>
            </a:extLst>
          </p:cNvPr>
          <p:cNvGrpSpPr/>
          <p:nvPr/>
        </p:nvGrpSpPr>
        <p:grpSpPr>
          <a:xfrm>
            <a:off x="718489" y="1283314"/>
            <a:ext cx="11417662" cy="4741086"/>
            <a:chOff x="5288714" y="1646220"/>
            <a:chExt cx="8400707" cy="378542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50DF48-8FBD-4E46-9714-B24F31DA47B6}"/>
                </a:ext>
              </a:extLst>
            </p:cNvPr>
            <p:cNvSpPr/>
            <p:nvPr/>
          </p:nvSpPr>
          <p:spPr>
            <a:xfrm>
              <a:off x="5811256" y="1646220"/>
              <a:ext cx="1556550" cy="590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Moving Image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080620B-48B9-44F5-83C7-23A963BC3A4B}"/>
                </a:ext>
              </a:extLst>
            </p:cNvPr>
            <p:cNvSpPr/>
            <p:nvPr/>
          </p:nvSpPr>
          <p:spPr>
            <a:xfrm>
              <a:off x="7898087" y="3145453"/>
              <a:ext cx="2689952" cy="128747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Similarity metric</a:t>
              </a:r>
              <a:r>
                <a:rPr lang="en-US" sz="2000" dirty="0">
                  <a:solidFill>
                    <a:schemeClr val="tx1"/>
                  </a:solidFill>
                </a:rPr>
                <a:t>: </a:t>
              </a:r>
              <a:r>
                <a:rPr lang="en-US" sz="2000" b="1" dirty="0">
                  <a:solidFill>
                    <a:srgbClr val="0070C0"/>
                  </a:solidFill>
                </a:rPr>
                <a:t>Mutual Information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Number of histogram bins: 150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Sampling strategy:  Random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Sampling percentage: 1%.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C0E8FE40-151B-4B9B-A4F8-3A4E39A5CCF0}"/>
                </a:ext>
              </a:extLst>
            </p:cNvPr>
            <p:cNvSpPr/>
            <p:nvPr/>
          </p:nvSpPr>
          <p:spPr>
            <a:xfrm>
              <a:off x="8078530" y="2213793"/>
              <a:ext cx="1996216" cy="59064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Interpolator</a:t>
              </a:r>
              <a:r>
                <a:rPr lang="en-US" sz="2000" dirty="0">
                  <a:solidFill>
                    <a:schemeClr val="tx1"/>
                  </a:solidFill>
                </a:rPr>
                <a:t>: </a:t>
              </a:r>
              <a:r>
                <a:rPr lang="en-US" sz="2000" b="1" dirty="0" err="1">
                  <a:solidFill>
                    <a:srgbClr val="0070C0"/>
                  </a:solidFill>
                </a:rPr>
                <a:t>sitkLinear</a:t>
              </a:r>
              <a:endParaRPr lang="en-US" sz="2000" b="1" dirty="0">
                <a:solidFill>
                  <a:srgbClr val="0070C0"/>
                </a:solidFill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6ED250-4E77-4255-94DC-E73816D750AC}"/>
                </a:ext>
              </a:extLst>
            </p:cNvPr>
            <p:cNvSpPr/>
            <p:nvPr/>
          </p:nvSpPr>
          <p:spPr>
            <a:xfrm>
              <a:off x="11204467" y="1697426"/>
              <a:ext cx="2382154" cy="59064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Transform</a:t>
              </a:r>
              <a:r>
                <a:rPr lang="en-US" sz="2000" dirty="0">
                  <a:solidFill>
                    <a:schemeClr val="tx1"/>
                  </a:solidFill>
                </a:rPr>
                <a:t>: </a:t>
              </a:r>
              <a:r>
                <a:rPr lang="en-US" sz="2000" b="1" dirty="0">
                  <a:solidFill>
                    <a:srgbClr val="0070C0"/>
                  </a:solidFill>
                </a:rPr>
                <a:t>Euler2DTransform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B0A7858-353B-4412-AE4D-7C1CE4F65364}"/>
                </a:ext>
              </a:extLst>
            </p:cNvPr>
            <p:cNvSpPr/>
            <p:nvPr/>
          </p:nvSpPr>
          <p:spPr>
            <a:xfrm>
              <a:off x="11070818" y="3198946"/>
              <a:ext cx="2618603" cy="131073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Optimizer</a:t>
              </a:r>
              <a:r>
                <a:rPr lang="en-US" sz="2000" dirty="0">
                  <a:solidFill>
                    <a:schemeClr val="tx1"/>
                  </a:solidFill>
                </a:rPr>
                <a:t>: </a:t>
              </a:r>
              <a:r>
                <a:rPr lang="en-US" sz="2000" b="1" dirty="0">
                  <a:solidFill>
                    <a:srgbClr val="0070C0"/>
                  </a:solidFill>
                </a:rPr>
                <a:t>Gradient descent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Learning rate: 1.0 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Number of iterations: 100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Convergence minimum value: 1e-6</a:t>
              </a:r>
            </a:p>
            <a:p>
              <a:r>
                <a:rPr lang="en-US" sz="1700" dirty="0">
                  <a:solidFill>
                    <a:schemeClr val="tx1"/>
                  </a:solidFill>
                </a:rPr>
                <a:t>Convergence window size: 10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8F75434D-05C1-41AC-9776-BAEEC7D62EC1}"/>
                </a:ext>
              </a:extLst>
            </p:cNvPr>
            <p:cNvCxnSpPr>
              <a:cxnSpLocks/>
            </p:cNvCxnSpPr>
            <p:nvPr/>
          </p:nvCxnSpPr>
          <p:spPr>
            <a:xfrm>
              <a:off x="7327991" y="3851711"/>
              <a:ext cx="571737" cy="962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0582553D-DB22-4A36-B094-F27577CAD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579114" y="3861331"/>
              <a:ext cx="513293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D60E43-C9F3-4F0D-A564-3F784EDAA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22297" y="2298835"/>
              <a:ext cx="1" cy="900111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FABF6E8-6C5B-4B65-B7C3-C3024F5F5D56}"/>
                </a:ext>
              </a:extLst>
            </p:cNvPr>
            <p:cNvCxnSpPr>
              <a:cxnSpLocks/>
            </p:cNvCxnSpPr>
            <p:nvPr/>
          </p:nvCxnSpPr>
          <p:spPr>
            <a:xfrm>
              <a:off x="7381125" y="1906836"/>
              <a:ext cx="1036963" cy="2184"/>
            </a:xfrm>
            <a:prstGeom prst="lin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FDD2D28-F9C4-4A51-B315-935E67CA3382}"/>
                </a:ext>
              </a:extLst>
            </p:cNvPr>
            <p:cNvCxnSpPr>
              <a:cxnSpLocks/>
            </p:cNvCxnSpPr>
            <p:nvPr/>
          </p:nvCxnSpPr>
          <p:spPr>
            <a:xfrm>
              <a:off x="9818900" y="1941541"/>
              <a:ext cx="1390376" cy="7469"/>
            </a:xfrm>
            <a:prstGeom prst="lin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84E8F99-F73D-4A02-9BD4-69C45ECEF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61" t="7769" r="15486" b="6666"/>
            <a:stretch/>
          </p:blipFill>
          <p:spPr>
            <a:xfrm rot="19933943">
              <a:off x="10566468" y="2543755"/>
              <a:ext cx="451518" cy="46779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1D164C4-AFD1-4FBE-8E94-2C88A747C393}"/>
                </a:ext>
              </a:extLst>
            </p:cNvPr>
            <p:cNvCxnSpPr>
              <a:cxnSpLocks/>
            </p:cNvCxnSpPr>
            <p:nvPr/>
          </p:nvCxnSpPr>
          <p:spPr>
            <a:xfrm>
              <a:off x="8418088" y="1909020"/>
              <a:ext cx="352601" cy="291413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576B266-2249-42B6-BC27-1E9DCA59D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50714" y="1934868"/>
              <a:ext cx="269439" cy="265565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B2A327E-BC7D-40F9-B320-4D3D4B8DA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0541" y="2809589"/>
              <a:ext cx="724" cy="347009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CC03402-1D9D-43C3-B159-4A820F57E827}"/>
                </a:ext>
              </a:extLst>
            </p:cNvPr>
            <p:cNvCxnSpPr>
              <a:cxnSpLocks/>
            </p:cNvCxnSpPr>
            <p:nvPr/>
          </p:nvCxnSpPr>
          <p:spPr>
            <a:xfrm>
              <a:off x="9185621" y="4436780"/>
              <a:ext cx="5289" cy="385254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headEnd type="none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2B005B0-F157-4AEC-913D-FB1B4D6BE59A}"/>
                </a:ext>
              </a:extLst>
            </p:cNvPr>
            <p:cNvSpPr/>
            <p:nvPr/>
          </p:nvSpPr>
          <p:spPr>
            <a:xfrm>
              <a:off x="5771441" y="3552280"/>
              <a:ext cx="1556550" cy="590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Fixed Image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29EFD74-5BAE-43AE-8F7F-38473B988D9B}"/>
                </a:ext>
              </a:extLst>
            </p:cNvPr>
            <p:cNvSpPr/>
            <p:nvPr/>
          </p:nvSpPr>
          <p:spPr>
            <a:xfrm>
              <a:off x="8418088" y="4841002"/>
              <a:ext cx="1556550" cy="59064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Virtual Image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E9BE81C-0AAF-4E17-AFF8-D645B8528669}"/>
                </a:ext>
              </a:extLst>
            </p:cNvPr>
            <p:cNvCxnSpPr>
              <a:cxnSpLocks/>
            </p:cNvCxnSpPr>
            <p:nvPr/>
          </p:nvCxnSpPr>
          <p:spPr>
            <a:xfrm>
              <a:off x="5376381" y="1902602"/>
              <a:ext cx="403641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632A5C0C-C6F1-44ED-AE2F-A809C4550BA7}"/>
                </a:ext>
              </a:extLst>
            </p:cNvPr>
            <p:cNvCxnSpPr>
              <a:cxnSpLocks/>
            </p:cNvCxnSpPr>
            <p:nvPr/>
          </p:nvCxnSpPr>
          <p:spPr>
            <a:xfrm>
              <a:off x="5288714" y="3844404"/>
              <a:ext cx="440585" cy="0"/>
            </a:xfrm>
            <a:prstGeom prst="straightConnector1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584AED4D-B470-49C9-A509-63CDB95FD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" y="3569036"/>
            <a:ext cx="813191" cy="80460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73765698-CF5B-4A09-85A7-EB799D3614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73" y="1254481"/>
            <a:ext cx="813191" cy="7858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FF8580-7A4A-4D43-8C13-8DE98F71B73F}"/>
              </a:ext>
            </a:extLst>
          </p:cNvPr>
          <p:cNvSpPr txBox="1"/>
          <p:nvPr/>
        </p:nvSpPr>
        <p:spPr>
          <a:xfrm>
            <a:off x="34245" y="4394655"/>
            <a:ext cx="865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MRI 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2A4924-26FB-41CB-A82F-E7F32849B22C}"/>
              </a:ext>
            </a:extLst>
          </p:cNvPr>
          <p:cNvSpPr txBox="1"/>
          <p:nvPr/>
        </p:nvSpPr>
        <p:spPr>
          <a:xfrm>
            <a:off x="-58040" y="2041638"/>
            <a:ext cx="1248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Histology Base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C66F50-5701-4E5E-82A5-203AF063F0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95" t="24656" r="16040"/>
          <a:stretch/>
        </p:blipFill>
        <p:spPr>
          <a:xfrm>
            <a:off x="3753264" y="5109620"/>
            <a:ext cx="1023409" cy="102678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7BC9B1-4E84-4685-8694-EA5A4D022D0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35" t="24214" r="19983" b="2999"/>
          <a:stretch/>
        </p:blipFill>
        <p:spPr>
          <a:xfrm>
            <a:off x="9236787" y="267319"/>
            <a:ext cx="822387" cy="84805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1FA5080-7EBB-47D9-8ADD-97340244B17A}"/>
              </a:ext>
            </a:extLst>
          </p:cNvPr>
          <p:cNvSpPr txBox="1"/>
          <p:nvPr/>
        </p:nvSpPr>
        <p:spPr>
          <a:xfrm>
            <a:off x="10356638" y="266516"/>
            <a:ext cx="163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Moving histology image is </a:t>
            </a:r>
            <a:r>
              <a:rPr lang="en-US" sz="1600" b="1" dirty="0"/>
              <a:t>rotated and translated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28532A-C390-4452-A1EC-CB45086AE303}"/>
              </a:ext>
            </a:extLst>
          </p:cNvPr>
          <p:cNvSpPr txBox="1"/>
          <p:nvPr/>
        </p:nvSpPr>
        <p:spPr>
          <a:xfrm>
            <a:off x="8667259" y="1077522"/>
            <a:ext cx="22093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Transformed Histology Base</a:t>
            </a:r>
          </a:p>
        </p:txBody>
      </p:sp>
    </p:spTree>
    <p:extLst>
      <p:ext uri="{BB962C8B-B14F-4D97-AF65-F5344CB8AC3E}">
        <p14:creationId xmlns:p14="http://schemas.microsoft.com/office/powerpoint/2010/main" val="274814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3429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5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Initial Prostate Images Across Formats</a:t>
            </a:r>
          </a:p>
          <a:p>
            <a:pPr>
              <a:lnSpc>
                <a:spcPct val="110000"/>
              </a:lnSpc>
            </a:pP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Showing the initial images before registration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52D40A-362F-466B-BAB7-D83BF2C31933}"/>
              </a:ext>
            </a:extLst>
          </p:cNvPr>
          <p:cNvSpPr txBox="1"/>
          <p:nvPr/>
        </p:nvSpPr>
        <p:spPr>
          <a:xfrm>
            <a:off x="6585662" y="1308836"/>
            <a:ext cx="1906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Histology Mid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3FC799-5489-4D8D-BD72-D4F72718B343}"/>
              </a:ext>
            </a:extLst>
          </p:cNvPr>
          <p:cNvSpPr txBox="1"/>
          <p:nvPr/>
        </p:nvSpPr>
        <p:spPr>
          <a:xfrm>
            <a:off x="2866811" y="1272851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MRI Mid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DC4AB-4D74-4A16-8D9A-5A4791AA1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152" y="1847126"/>
            <a:ext cx="3085604" cy="3075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4785C6-5BB0-4D72-9C1B-BA1DE4588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394" y="1873154"/>
            <a:ext cx="3041118" cy="3061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26C995-7351-4F62-8187-F62E557DE505}"/>
              </a:ext>
            </a:extLst>
          </p:cNvPr>
          <p:cNvSpPr txBox="1"/>
          <p:nvPr/>
        </p:nvSpPr>
        <p:spPr>
          <a:xfrm>
            <a:off x="2102177" y="5349578"/>
            <a:ext cx="850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10 fiducial markers are marked </a:t>
            </a:r>
            <a:r>
              <a:rPr lang="en-US" sz="2400" dirty="0"/>
              <a:t>by an expert across the images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CBFE9E-C619-4822-B1ED-6CCA8D67BE30}"/>
              </a:ext>
            </a:extLst>
          </p:cNvPr>
          <p:cNvSpPr/>
          <p:nvPr/>
        </p:nvSpPr>
        <p:spPr>
          <a:xfrm>
            <a:off x="0" y="6257925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4848DA7-FE49-40AE-818A-708196A37C2D}"/>
              </a:ext>
            </a:extLst>
          </p:cNvPr>
          <p:cNvSpPr txBox="1">
            <a:spLocks/>
          </p:cNvSpPr>
          <p:nvPr/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>
              <a:solidFill>
                <a:srgbClr val="FFFFFF"/>
              </a:solidFill>
              <a:latin typeface="Calibri" pitchFamily="34" charset="0"/>
            </a:endParaRPr>
          </a:p>
          <a:p>
            <a:pPr>
              <a:defRPr/>
            </a:pPr>
            <a:fld id="{D4BE7DF8-9DDF-4C24-BBA1-134DE5293E87}" type="slidenum">
              <a:rPr lang="en-US" sz="1000" smtClean="0">
                <a:solidFill>
                  <a:srgbClr val="FFFFFF"/>
                </a:solidFill>
                <a:latin typeface="Calibri" pitchFamily="34" charset="0"/>
              </a:rPr>
              <a:pPr>
                <a:defRPr/>
              </a:pPr>
              <a:t>19</a:t>
            </a:fld>
            <a:endParaRPr lang="en-US" sz="1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21" name="Picture 20" descr="HRS_HORZ_REV.eps">
            <a:extLst>
              <a:ext uri="{FF2B5EF4-FFF2-40B4-BE49-F238E27FC236}">
                <a16:creationId xmlns:a16="http://schemas.microsoft.com/office/drawing/2014/main" id="{68A6B663-1528-4004-B1AB-8786E6A268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9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E3CE17-BE22-4F87-9180-C1C3B0DE62BE}"/>
              </a:ext>
            </a:extLst>
          </p:cNvPr>
          <p:cNvSpPr/>
          <p:nvPr/>
        </p:nvSpPr>
        <p:spPr>
          <a:xfrm>
            <a:off x="5805912" y="-4712"/>
            <a:ext cx="6373092" cy="624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A234CA-6909-4EEF-97A0-41B94E3BA0E5}"/>
              </a:ext>
            </a:extLst>
          </p:cNvPr>
          <p:cNvSpPr txBox="1">
            <a:spLocks/>
          </p:cNvSpPr>
          <p:nvPr/>
        </p:nvSpPr>
        <p:spPr>
          <a:xfrm>
            <a:off x="0" y="1203960"/>
            <a:ext cx="5652655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08A3996-FA1A-4CBC-8471-964F7F46F490}"/>
              </a:ext>
            </a:extLst>
          </p:cNvPr>
          <p:cNvSpPr/>
          <p:nvPr/>
        </p:nvSpPr>
        <p:spPr>
          <a:xfrm rot="5400000">
            <a:off x="5795521" y="33102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D5E86-8B22-4A57-9813-6845C3192CBB}"/>
              </a:ext>
            </a:extLst>
          </p:cNvPr>
          <p:cNvSpPr txBox="1"/>
          <p:nvPr/>
        </p:nvSpPr>
        <p:spPr>
          <a:xfrm>
            <a:off x="6518346" y="287423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Problem &amp; Research Purpose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BE217E4-5D5B-45B1-8523-EC8FB31CE976}"/>
              </a:ext>
            </a:extLst>
          </p:cNvPr>
          <p:cNvSpPr/>
          <p:nvPr/>
        </p:nvSpPr>
        <p:spPr>
          <a:xfrm rot="5400000">
            <a:off x="5795521" y="1234377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6A4CB-A68D-4D3E-90AB-A71957E6C576}"/>
              </a:ext>
            </a:extLst>
          </p:cNvPr>
          <p:cNvSpPr txBox="1"/>
          <p:nvPr/>
        </p:nvSpPr>
        <p:spPr>
          <a:xfrm>
            <a:off x="6364415" y="1190778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Data &amp; Variable Definition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EE11E88-8FCE-4B02-A98A-6634782544B7}"/>
              </a:ext>
            </a:extLst>
          </p:cNvPr>
          <p:cNvSpPr/>
          <p:nvPr/>
        </p:nvSpPr>
        <p:spPr>
          <a:xfrm rot="5400000">
            <a:off x="5808517" y="2336554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AAB6B-6AA2-4659-86E6-5B205DE9ED48}"/>
              </a:ext>
            </a:extLst>
          </p:cNvPr>
          <p:cNvSpPr txBox="1"/>
          <p:nvPr/>
        </p:nvSpPr>
        <p:spPr>
          <a:xfrm>
            <a:off x="5770201" y="2292955"/>
            <a:ext cx="63730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Methodology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A10B5EF-1F5E-428E-906F-A57CEB3D19E1}"/>
              </a:ext>
            </a:extLst>
          </p:cNvPr>
          <p:cNvSpPr/>
          <p:nvPr/>
        </p:nvSpPr>
        <p:spPr>
          <a:xfrm rot="5400000">
            <a:off x="5808517" y="337909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4FB33-8C54-417B-97F1-4BB0061071A2}"/>
              </a:ext>
            </a:extLst>
          </p:cNvPr>
          <p:cNvSpPr txBox="1"/>
          <p:nvPr/>
        </p:nvSpPr>
        <p:spPr>
          <a:xfrm>
            <a:off x="6131710" y="454648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Findings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E245D3-71A6-4017-B578-DF4D3CFE0243}"/>
              </a:ext>
            </a:extLst>
          </p:cNvPr>
          <p:cNvSpPr/>
          <p:nvPr/>
        </p:nvSpPr>
        <p:spPr>
          <a:xfrm rot="5400000">
            <a:off x="5795521" y="5525052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C1C1E-BE3B-4A7E-95CD-3612C559F874}"/>
              </a:ext>
            </a:extLst>
          </p:cNvPr>
          <p:cNvSpPr txBox="1"/>
          <p:nvPr/>
        </p:nvSpPr>
        <p:spPr>
          <a:xfrm>
            <a:off x="6637275" y="5505318"/>
            <a:ext cx="52843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Conclusions &amp; Recommendations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5655A2E-4E4A-4F15-BF8D-CF9555F6F09A}"/>
              </a:ext>
            </a:extLst>
          </p:cNvPr>
          <p:cNvSpPr/>
          <p:nvPr/>
        </p:nvSpPr>
        <p:spPr>
          <a:xfrm rot="5400000">
            <a:off x="5795521" y="4521940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5125F-D71E-45BA-9369-99C2670DE517}"/>
              </a:ext>
            </a:extLst>
          </p:cNvPr>
          <p:cNvSpPr txBox="1"/>
          <p:nvPr/>
        </p:nvSpPr>
        <p:spPr>
          <a:xfrm>
            <a:off x="6122974" y="332927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Image Preparation</a:t>
            </a:r>
          </a:p>
        </p:txBody>
      </p:sp>
    </p:spTree>
    <p:extLst>
      <p:ext uri="{BB962C8B-B14F-4D97-AF65-F5344CB8AC3E}">
        <p14:creationId xmlns:p14="http://schemas.microsoft.com/office/powerpoint/2010/main" val="417693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3429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4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Visualizing the Registration Results</a:t>
            </a:r>
          </a:p>
          <a:p>
            <a:pPr>
              <a:lnSpc>
                <a:spcPct val="11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 fiducial marker sample size reduces registration errors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426AC-C615-4405-8B81-1E26E02FBAB3}"/>
              </a:ext>
            </a:extLst>
          </p:cNvPr>
          <p:cNvSpPr txBox="1"/>
          <p:nvPr/>
        </p:nvSpPr>
        <p:spPr>
          <a:xfrm>
            <a:off x="481950" y="1147786"/>
            <a:ext cx="3409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u="sng" dirty="0"/>
              <a:t>Target Registration Error: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DFBEBD-DD62-497E-B0E5-A403FDB64AD4}"/>
              </a:ext>
            </a:extLst>
          </p:cNvPr>
          <p:cNvSpPr txBox="1"/>
          <p:nvPr/>
        </p:nvSpPr>
        <p:spPr>
          <a:xfrm>
            <a:off x="7532989" y="1130229"/>
            <a:ext cx="4037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Target Registration Error after Tuning: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49671-BD19-4DD5-9EDD-54534DB4AFF6}"/>
              </a:ext>
            </a:extLst>
          </p:cNvPr>
          <p:cNvSpPr txBox="1"/>
          <p:nvPr/>
        </p:nvSpPr>
        <p:spPr>
          <a:xfrm>
            <a:off x="6045200" y="1550046"/>
            <a:ext cx="614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Generate a reference dataset from the reference transformation </a:t>
            </a:r>
          </a:p>
          <a:p>
            <a:r>
              <a:rPr lang="en-US" dirty="0"/>
              <a:t> (corresponding </a:t>
            </a:r>
            <a:r>
              <a:rPr lang="en-US" b="1" dirty="0">
                <a:solidFill>
                  <a:srgbClr val="0070C0"/>
                </a:solidFill>
              </a:rPr>
              <a:t>300 points </a:t>
            </a:r>
            <a:r>
              <a:rPr lang="en-US" dirty="0"/>
              <a:t>in the fixed and moving images).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CA05E-9092-4366-AF5A-298BA6F3E903}"/>
              </a:ext>
            </a:extLst>
          </p:cNvPr>
          <p:cNvSpPr txBox="1"/>
          <p:nvPr/>
        </p:nvSpPr>
        <p:spPr>
          <a:xfrm>
            <a:off x="481950" y="5767648"/>
            <a:ext cx="4943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 TRE = Target Registration Error (distance between fiducial markers)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A3DD12-D94A-47F3-A499-65D3EA2B3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87" y="1720873"/>
            <a:ext cx="3209440" cy="26814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BF9E55-D742-4E01-B911-00906406B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95" y="4591290"/>
            <a:ext cx="5806911" cy="3392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2A5EDF-A2D4-40D9-B07B-B5FB0B28C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4951" y="2258585"/>
            <a:ext cx="3257369" cy="27829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CA03EE-A3A3-4FAB-A7C4-CE5F17FEF8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200" y="4965685"/>
            <a:ext cx="6146800" cy="4230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6229B7-380E-48AF-8762-A7AD3989EF7A}"/>
              </a:ext>
            </a:extLst>
          </p:cNvPr>
          <p:cNvSpPr/>
          <p:nvPr/>
        </p:nvSpPr>
        <p:spPr>
          <a:xfrm>
            <a:off x="0" y="6257925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A01794F6-67F1-4855-88DE-9EDD1BCFE8FD}"/>
              </a:ext>
            </a:extLst>
          </p:cNvPr>
          <p:cNvSpPr txBox="1">
            <a:spLocks/>
          </p:cNvSpPr>
          <p:nvPr/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>
              <a:solidFill>
                <a:srgbClr val="FFFFFF"/>
              </a:solidFill>
              <a:latin typeface="Calibri" pitchFamily="34" charset="0"/>
            </a:endParaRPr>
          </a:p>
          <a:p>
            <a:pPr>
              <a:defRPr/>
            </a:pPr>
            <a:fld id="{D4BE7DF8-9DDF-4C24-BBA1-134DE5293E87}" type="slidenum">
              <a:rPr lang="en-US" sz="1000" smtClean="0">
                <a:solidFill>
                  <a:srgbClr val="FFFFFF"/>
                </a:solidFill>
                <a:latin typeface="Calibri" pitchFamily="34" charset="0"/>
              </a:rPr>
              <a:pPr>
                <a:defRPr/>
              </a:pPr>
              <a:t>20</a:t>
            </a:fld>
            <a:endParaRPr lang="en-US" sz="1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24" name="Picture 23" descr="HRS_HORZ_REV.eps">
            <a:extLst>
              <a:ext uri="{FF2B5EF4-FFF2-40B4-BE49-F238E27FC236}">
                <a16:creationId xmlns:a16="http://schemas.microsoft.com/office/drawing/2014/main" id="{42518D0B-C9B4-4B94-8ED4-264EFFE7D42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7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3429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5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Visualization Final Output</a:t>
            </a:r>
          </a:p>
          <a:p>
            <a:pPr>
              <a:lnSpc>
                <a:spcPct val="110000"/>
              </a:lnSpc>
            </a:pPr>
            <a:r>
              <a:rPr lang="en-US" sz="4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process combines rigid image transformations in addition to the registration process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0426AC-C615-4405-8B81-1E26E02FBAB3}"/>
              </a:ext>
            </a:extLst>
          </p:cNvPr>
          <p:cNvSpPr txBox="1"/>
          <p:nvPr/>
        </p:nvSpPr>
        <p:spPr>
          <a:xfrm>
            <a:off x="362508" y="1130394"/>
            <a:ext cx="607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Visually evaluate the results after the final transform: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A6B2C6-D4B3-4337-99E3-21A37BF68B6A}"/>
              </a:ext>
            </a:extLst>
          </p:cNvPr>
          <p:cNvSpPr txBox="1"/>
          <p:nvPr/>
        </p:nvSpPr>
        <p:spPr>
          <a:xfrm>
            <a:off x="108087" y="4700175"/>
            <a:ext cx="1597161" cy="371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/>
              <a:t>Results: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E4EF7A6-C708-4462-9FB9-5DC291B9F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40" y="1705163"/>
            <a:ext cx="2431856" cy="25838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D4DFCF6-483C-4A4C-B346-5208196D7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960" y="1665767"/>
            <a:ext cx="2508036" cy="26850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7889373-86E5-416B-97A9-7C2DDDDCE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430" y="1663840"/>
            <a:ext cx="2496357" cy="25838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96FBBB5-5FA4-42CF-AA6C-197F996F2AB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96"/>
          <a:stretch/>
        </p:blipFill>
        <p:spPr>
          <a:xfrm>
            <a:off x="96270" y="1665767"/>
            <a:ext cx="2329982" cy="26097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4252CA-805A-4B15-BA39-28E43054CB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398"/>
          <a:stretch/>
        </p:blipFill>
        <p:spPr>
          <a:xfrm>
            <a:off x="2456830" y="1703236"/>
            <a:ext cx="2356482" cy="258384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A2EECDE-37F4-4BA0-8F70-AA81C105CD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41" y="5175254"/>
            <a:ext cx="11665527" cy="5659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C23A0E-4ACB-49CC-9EE4-1E6A460C4029}"/>
              </a:ext>
            </a:extLst>
          </p:cNvPr>
          <p:cNvSpPr/>
          <p:nvPr/>
        </p:nvSpPr>
        <p:spPr>
          <a:xfrm>
            <a:off x="0" y="6257925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22816230-067A-4152-8E16-A0859E8A77B9}"/>
              </a:ext>
            </a:extLst>
          </p:cNvPr>
          <p:cNvSpPr txBox="1">
            <a:spLocks/>
          </p:cNvSpPr>
          <p:nvPr/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>
              <a:solidFill>
                <a:srgbClr val="FFFFFF"/>
              </a:solidFill>
              <a:latin typeface="Calibri" pitchFamily="34" charset="0"/>
            </a:endParaRPr>
          </a:p>
          <a:p>
            <a:pPr>
              <a:defRPr/>
            </a:pPr>
            <a:fld id="{D4BE7DF8-9DDF-4C24-BBA1-134DE5293E87}" type="slidenum">
              <a:rPr lang="en-US" sz="1000" smtClean="0">
                <a:solidFill>
                  <a:srgbClr val="FFFFFF"/>
                </a:solidFill>
                <a:latin typeface="Calibri" pitchFamily="34" charset="0"/>
              </a:rPr>
              <a:pPr>
                <a:defRPr/>
              </a:pPr>
              <a:t>21</a:t>
            </a:fld>
            <a:endParaRPr lang="en-US" sz="1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21" name="Picture 20" descr="HRS_HORZ_REV.eps">
            <a:extLst>
              <a:ext uri="{FF2B5EF4-FFF2-40B4-BE49-F238E27FC236}">
                <a16:creationId xmlns:a16="http://schemas.microsoft.com/office/drawing/2014/main" id="{D652DD0F-C742-4340-B564-976482BB2E8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8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0BEA01-FB96-4AA7-B072-E3C0A046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87" y="4684406"/>
            <a:ext cx="3067307" cy="1375545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7EB08C7-74E1-435A-B134-9412EFBF1B7D}"/>
              </a:ext>
            </a:extLst>
          </p:cNvPr>
          <p:cNvSpPr/>
          <p:nvPr/>
        </p:nvSpPr>
        <p:spPr>
          <a:xfrm>
            <a:off x="7782310" y="4510993"/>
            <a:ext cx="3854436" cy="1441958"/>
          </a:xfrm>
          <a:prstGeom prst="roundRect">
            <a:avLst/>
          </a:prstGeom>
          <a:solidFill>
            <a:srgbClr val="8FAADC">
              <a:alpha val="45098"/>
            </a:srgb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122" y="80846"/>
            <a:ext cx="12010505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3D Slicer Registration Process &amp; Performance 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&amp; Validation across tools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460BCF-160F-4CAA-89AD-5EE9AE3A0F88}"/>
              </a:ext>
            </a:extLst>
          </p:cNvPr>
          <p:cNvSpPr txBox="1"/>
          <p:nvPr/>
        </p:nvSpPr>
        <p:spPr>
          <a:xfrm>
            <a:off x="633895" y="1027000"/>
            <a:ext cx="1007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3D Slicer is a free and open source software package for image analysis and scientific visualization.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F85B95-C896-4C23-A6CB-04090655E166}"/>
              </a:ext>
            </a:extLst>
          </p:cNvPr>
          <p:cNvSpPr/>
          <p:nvPr/>
        </p:nvSpPr>
        <p:spPr>
          <a:xfrm>
            <a:off x="405479" y="5849430"/>
            <a:ext cx="1477818" cy="2105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48309A5-5182-427E-9BDB-C623B07D6370}"/>
              </a:ext>
            </a:extLst>
          </p:cNvPr>
          <p:cNvGrpSpPr/>
          <p:nvPr/>
        </p:nvGrpSpPr>
        <p:grpSpPr>
          <a:xfrm>
            <a:off x="3356627" y="3002846"/>
            <a:ext cx="3990335" cy="3092272"/>
            <a:chOff x="3356627" y="3002846"/>
            <a:chExt cx="3990335" cy="30922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A13C16D-8A16-4B59-A825-C8911F8F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7724" y="3002846"/>
              <a:ext cx="3989238" cy="98556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7967023-533B-47CC-A5DE-0358E2610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7861" y="4034058"/>
              <a:ext cx="3989100" cy="190462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6C532D9-C296-4F4E-92B6-0A07F076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6627" y="5895207"/>
              <a:ext cx="3989100" cy="19991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485ABE5-A441-4F03-B890-4D83D4EC263F}"/>
              </a:ext>
            </a:extLst>
          </p:cNvPr>
          <p:cNvSpPr txBox="1"/>
          <p:nvPr/>
        </p:nvSpPr>
        <p:spPr>
          <a:xfrm>
            <a:off x="7972715" y="4638232"/>
            <a:ext cx="3383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Mutual Information:</a:t>
            </a:r>
          </a:p>
          <a:p>
            <a:pPr algn="ctr"/>
            <a:r>
              <a:rPr lang="en-US" dirty="0"/>
              <a:t> 0.66 (SITK) &gt;  0.52 (3D Slicer)</a:t>
            </a:r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SimpleITK model performs better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BF0619-9665-47C8-BEFD-F2888C2422D8}"/>
              </a:ext>
            </a:extLst>
          </p:cNvPr>
          <p:cNvGrpSpPr/>
          <p:nvPr/>
        </p:nvGrpSpPr>
        <p:grpSpPr>
          <a:xfrm>
            <a:off x="7782310" y="1598821"/>
            <a:ext cx="3501065" cy="2713198"/>
            <a:chOff x="7782310" y="1598821"/>
            <a:chExt cx="3501065" cy="271319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BA42EBC-AECB-4CFD-91FF-6057D644B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82310" y="1598821"/>
              <a:ext cx="3501065" cy="9737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80D1C9-FB0F-4F12-863B-2000F7C57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55320" y="2604353"/>
              <a:ext cx="3259221" cy="151238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47B4554-8B3A-4F3C-848A-7534FF248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63874" y="4143150"/>
              <a:ext cx="3259221" cy="168869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28DCFECB-4026-4E37-80F0-C25C144EFB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479" y="1584781"/>
            <a:ext cx="2274112" cy="32927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557C775-1DB3-4C98-9AF0-93A0967AE1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6627" y="1576043"/>
            <a:ext cx="3989100" cy="14249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C04AD9-841D-441A-8A19-6235DA6B13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7998" y="1116050"/>
            <a:ext cx="2073087" cy="179973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9440188-C0A7-46C7-898B-FE2FEB4B13F1}"/>
              </a:ext>
            </a:extLst>
          </p:cNvPr>
          <p:cNvSpPr/>
          <p:nvPr/>
        </p:nvSpPr>
        <p:spPr>
          <a:xfrm>
            <a:off x="0" y="6257925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8A375841-8AA0-414C-B6EB-A426072FC1A5}"/>
              </a:ext>
            </a:extLst>
          </p:cNvPr>
          <p:cNvSpPr txBox="1">
            <a:spLocks/>
          </p:cNvSpPr>
          <p:nvPr/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>
              <a:solidFill>
                <a:srgbClr val="FFFFFF"/>
              </a:solidFill>
              <a:latin typeface="Calibri" pitchFamily="34" charset="0"/>
            </a:endParaRPr>
          </a:p>
          <a:p>
            <a:pPr>
              <a:defRPr/>
            </a:pPr>
            <a:fld id="{D4BE7DF8-9DDF-4C24-BBA1-134DE5293E87}" type="slidenum">
              <a:rPr lang="en-US" sz="1000" smtClean="0">
                <a:solidFill>
                  <a:srgbClr val="FFFFFF"/>
                </a:solidFill>
                <a:latin typeface="Calibri" pitchFamily="34" charset="0"/>
              </a:rPr>
              <a:pPr>
                <a:defRPr/>
              </a:pPr>
              <a:t>22</a:t>
            </a:fld>
            <a:endParaRPr lang="en-US" sz="1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5" name="Picture 34" descr="HRS_HORZ_REV.eps">
            <a:extLst>
              <a:ext uri="{FF2B5EF4-FFF2-40B4-BE49-F238E27FC236}">
                <a16:creationId xmlns:a16="http://schemas.microsoft.com/office/drawing/2014/main" id="{FC4D4D97-6861-4EDA-AE0A-FE38FD9AB68A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122" y="44449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Results Summary Per Patient Across Prostate Positions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Fiducial Marker error is decreasing across prostate positions &amp; SITK outperforms 3D Slicer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CF09D-9D69-4B4F-9412-8B0819295CA5}"/>
              </a:ext>
            </a:extLst>
          </p:cNvPr>
          <p:cNvSpPr txBox="1"/>
          <p:nvPr/>
        </p:nvSpPr>
        <p:spPr>
          <a:xfrm>
            <a:off x="3110048" y="5777951"/>
            <a:ext cx="660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 Please see supplemental slides for results across all 10 patients that we sampled in the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129B9-F0FB-49CD-BB1E-B29C87B4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65" y="4435501"/>
            <a:ext cx="10941065" cy="11419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6B1575-C5B2-4BFD-BBD3-415596B54B39}"/>
              </a:ext>
            </a:extLst>
          </p:cNvPr>
          <p:cNvSpPr txBox="1"/>
          <p:nvPr/>
        </p:nvSpPr>
        <p:spPr>
          <a:xfrm>
            <a:off x="39970" y="1463954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TRE Before Registration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6CBEC-C2FA-4C40-B5F0-DA5CEF14A619}"/>
              </a:ext>
            </a:extLst>
          </p:cNvPr>
          <p:cNvSpPr txBox="1"/>
          <p:nvPr/>
        </p:nvSpPr>
        <p:spPr>
          <a:xfrm>
            <a:off x="39970" y="2735364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TRE After Registration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C23EFE-D2F9-4850-A8B8-07CAAE948EBA}"/>
              </a:ext>
            </a:extLst>
          </p:cNvPr>
          <p:cNvSpPr txBox="1"/>
          <p:nvPr/>
        </p:nvSpPr>
        <p:spPr>
          <a:xfrm>
            <a:off x="0" y="1817663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~10.6 AVG MM ERROR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FAD9D-16A2-4D1A-8DAA-665115E4B204}"/>
              </a:ext>
            </a:extLst>
          </p:cNvPr>
          <p:cNvSpPr txBox="1"/>
          <p:nvPr/>
        </p:nvSpPr>
        <p:spPr>
          <a:xfrm>
            <a:off x="50436" y="3120826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~7.5 AVG MM ERROR 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E2E3AE-9A5B-4060-AC0D-E0E34628E544}"/>
              </a:ext>
            </a:extLst>
          </p:cNvPr>
          <p:cNvCxnSpPr>
            <a:cxnSpLocks/>
          </p:cNvCxnSpPr>
          <p:nvPr/>
        </p:nvCxnSpPr>
        <p:spPr>
          <a:xfrm>
            <a:off x="3978223" y="1707229"/>
            <a:ext cx="0" cy="243366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0595A3A-9AD7-4853-A1AB-B14144101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76" y="1314872"/>
            <a:ext cx="2532002" cy="6590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A9ADC4-7761-49CE-93B0-C4A8599FD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934" y="1179366"/>
            <a:ext cx="1896082" cy="104317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69C29F-209B-4942-AF78-58A9FDF07E3B}"/>
              </a:ext>
            </a:extLst>
          </p:cNvPr>
          <p:cNvCxnSpPr>
            <a:cxnSpLocks/>
          </p:cNvCxnSpPr>
          <p:nvPr/>
        </p:nvCxnSpPr>
        <p:spPr>
          <a:xfrm>
            <a:off x="8186808" y="1674228"/>
            <a:ext cx="0" cy="243366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005753-E3E9-4FB3-8EB5-4C07F142DF3B}"/>
              </a:ext>
            </a:extLst>
          </p:cNvPr>
          <p:cNvSpPr txBox="1"/>
          <p:nvPr/>
        </p:nvSpPr>
        <p:spPr>
          <a:xfrm>
            <a:off x="4163238" y="2119069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~0.51 AVG MI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92BDFB-1047-497C-910F-971FAC435B12}"/>
              </a:ext>
            </a:extLst>
          </p:cNvPr>
          <p:cNvSpPr txBox="1"/>
          <p:nvPr/>
        </p:nvSpPr>
        <p:spPr>
          <a:xfrm>
            <a:off x="4205896" y="2743806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~0.12 STD DEV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A0F70A-9DD8-44CC-84CA-5202E0A27A6D}"/>
              </a:ext>
            </a:extLst>
          </p:cNvPr>
          <p:cNvSpPr txBox="1"/>
          <p:nvPr/>
        </p:nvSpPr>
        <p:spPr>
          <a:xfrm>
            <a:off x="7916477" y="2102500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~0.42 AVG MI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252234-5992-4D7C-BF1B-C743C32E110F}"/>
              </a:ext>
            </a:extLst>
          </p:cNvPr>
          <p:cNvSpPr txBox="1"/>
          <p:nvPr/>
        </p:nvSpPr>
        <p:spPr>
          <a:xfrm>
            <a:off x="7916477" y="2770694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~0.10 STD DEV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AAE75C46-E161-4CEC-B7C1-42BF2B3A0778}"/>
              </a:ext>
            </a:extLst>
          </p:cNvPr>
          <p:cNvSpPr/>
          <p:nvPr/>
        </p:nvSpPr>
        <p:spPr>
          <a:xfrm>
            <a:off x="299034" y="3692529"/>
            <a:ext cx="375138" cy="461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BABDA4-8375-431C-BFEA-8FE62ED5DDDE}"/>
              </a:ext>
            </a:extLst>
          </p:cNvPr>
          <p:cNvSpPr txBox="1"/>
          <p:nvPr/>
        </p:nvSpPr>
        <p:spPr>
          <a:xfrm>
            <a:off x="366259" y="3733495"/>
            <a:ext cx="3491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~30% Error Reduction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13511D-2102-4B2A-91BE-80F302BC712B}"/>
              </a:ext>
            </a:extLst>
          </p:cNvPr>
          <p:cNvSpPr/>
          <p:nvPr/>
        </p:nvSpPr>
        <p:spPr>
          <a:xfrm>
            <a:off x="0" y="6257925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5685C8ED-E6DD-4D67-BD83-324970404177}"/>
              </a:ext>
            </a:extLst>
          </p:cNvPr>
          <p:cNvSpPr txBox="1">
            <a:spLocks/>
          </p:cNvSpPr>
          <p:nvPr/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>
              <a:solidFill>
                <a:srgbClr val="FFFFFF"/>
              </a:solidFill>
              <a:latin typeface="Calibri" pitchFamily="34" charset="0"/>
            </a:endParaRPr>
          </a:p>
          <a:p>
            <a:pPr>
              <a:defRPr/>
            </a:pPr>
            <a:fld id="{D4BE7DF8-9DDF-4C24-BBA1-134DE5293E87}" type="slidenum">
              <a:rPr lang="en-US" sz="1000" smtClean="0">
                <a:solidFill>
                  <a:srgbClr val="FFFFFF"/>
                </a:solidFill>
                <a:latin typeface="Calibri" pitchFamily="34" charset="0"/>
              </a:rPr>
              <a:pPr>
                <a:defRPr/>
              </a:pPr>
              <a:t>23</a:t>
            </a:fld>
            <a:endParaRPr lang="en-US" sz="1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5" name="Picture 34" descr="HRS_HORZ_REV.eps">
            <a:extLst>
              <a:ext uri="{FF2B5EF4-FFF2-40B4-BE49-F238E27FC236}">
                <a16:creationId xmlns:a16="http://schemas.microsoft.com/office/drawing/2014/main" id="{25E6F113-BA01-40B4-9E16-99FF491589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E3CE17-BE22-4F87-9180-C1C3B0DE62BE}"/>
              </a:ext>
            </a:extLst>
          </p:cNvPr>
          <p:cNvSpPr/>
          <p:nvPr/>
        </p:nvSpPr>
        <p:spPr>
          <a:xfrm>
            <a:off x="5805912" y="-4712"/>
            <a:ext cx="6373092" cy="624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A234CA-6909-4EEF-97A0-41B94E3BA0E5}"/>
              </a:ext>
            </a:extLst>
          </p:cNvPr>
          <p:cNvSpPr txBox="1">
            <a:spLocks/>
          </p:cNvSpPr>
          <p:nvPr/>
        </p:nvSpPr>
        <p:spPr>
          <a:xfrm>
            <a:off x="0" y="1203960"/>
            <a:ext cx="5652655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08A3996-FA1A-4CBC-8471-964F7F46F490}"/>
              </a:ext>
            </a:extLst>
          </p:cNvPr>
          <p:cNvSpPr/>
          <p:nvPr/>
        </p:nvSpPr>
        <p:spPr>
          <a:xfrm rot="5400000">
            <a:off x="5795521" y="33102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D5E86-8B22-4A57-9813-6845C3192CBB}"/>
              </a:ext>
            </a:extLst>
          </p:cNvPr>
          <p:cNvSpPr txBox="1"/>
          <p:nvPr/>
        </p:nvSpPr>
        <p:spPr>
          <a:xfrm>
            <a:off x="6518346" y="287423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Problem &amp; Research Purpose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BE217E4-5D5B-45B1-8523-EC8FB31CE976}"/>
              </a:ext>
            </a:extLst>
          </p:cNvPr>
          <p:cNvSpPr/>
          <p:nvPr/>
        </p:nvSpPr>
        <p:spPr>
          <a:xfrm rot="5400000">
            <a:off x="5795521" y="1234377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6A4CB-A68D-4D3E-90AB-A71957E6C576}"/>
              </a:ext>
            </a:extLst>
          </p:cNvPr>
          <p:cNvSpPr txBox="1"/>
          <p:nvPr/>
        </p:nvSpPr>
        <p:spPr>
          <a:xfrm>
            <a:off x="6364415" y="1190778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Data &amp; Variable Definition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EE11E88-8FCE-4B02-A98A-6634782544B7}"/>
              </a:ext>
            </a:extLst>
          </p:cNvPr>
          <p:cNvSpPr/>
          <p:nvPr/>
        </p:nvSpPr>
        <p:spPr>
          <a:xfrm rot="5400000">
            <a:off x="5808517" y="2336554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AAB6B-6AA2-4659-86E6-5B205DE9ED48}"/>
              </a:ext>
            </a:extLst>
          </p:cNvPr>
          <p:cNvSpPr txBox="1"/>
          <p:nvPr/>
        </p:nvSpPr>
        <p:spPr>
          <a:xfrm>
            <a:off x="5770201" y="2292955"/>
            <a:ext cx="63730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A10B5EF-1F5E-428E-906F-A57CEB3D19E1}"/>
              </a:ext>
            </a:extLst>
          </p:cNvPr>
          <p:cNvSpPr/>
          <p:nvPr/>
        </p:nvSpPr>
        <p:spPr>
          <a:xfrm rot="5400000">
            <a:off x="5808517" y="337909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4FB33-8C54-417B-97F1-4BB0061071A2}"/>
              </a:ext>
            </a:extLst>
          </p:cNvPr>
          <p:cNvSpPr txBox="1"/>
          <p:nvPr/>
        </p:nvSpPr>
        <p:spPr>
          <a:xfrm>
            <a:off x="6131710" y="454648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Findings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E245D3-71A6-4017-B578-DF4D3CFE0243}"/>
              </a:ext>
            </a:extLst>
          </p:cNvPr>
          <p:cNvSpPr/>
          <p:nvPr/>
        </p:nvSpPr>
        <p:spPr>
          <a:xfrm rot="5400000">
            <a:off x="5795521" y="5525052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C1C1E-BE3B-4A7E-95CD-3612C559F874}"/>
              </a:ext>
            </a:extLst>
          </p:cNvPr>
          <p:cNvSpPr txBox="1"/>
          <p:nvPr/>
        </p:nvSpPr>
        <p:spPr>
          <a:xfrm>
            <a:off x="6637275" y="5505318"/>
            <a:ext cx="52843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Conclusions &amp; Recommendations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5655A2E-4E4A-4F15-BF8D-CF9555F6F09A}"/>
              </a:ext>
            </a:extLst>
          </p:cNvPr>
          <p:cNvSpPr/>
          <p:nvPr/>
        </p:nvSpPr>
        <p:spPr>
          <a:xfrm rot="5400000">
            <a:off x="5795521" y="4521940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5125F-D71E-45BA-9369-99C2670DE517}"/>
              </a:ext>
            </a:extLst>
          </p:cNvPr>
          <p:cNvSpPr txBox="1"/>
          <p:nvPr/>
        </p:nvSpPr>
        <p:spPr>
          <a:xfrm>
            <a:off x="6122974" y="332927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Image Preparation</a:t>
            </a:r>
          </a:p>
        </p:txBody>
      </p:sp>
    </p:spTree>
    <p:extLst>
      <p:ext uri="{BB962C8B-B14F-4D97-AF65-F5344CB8AC3E}">
        <p14:creationId xmlns:p14="http://schemas.microsoft.com/office/powerpoint/2010/main" val="41732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788832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Conclusions &amp; Recommendations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622DF6-C33B-4693-9615-2448440EE84B}"/>
              </a:ext>
            </a:extLst>
          </p:cNvPr>
          <p:cNvSpPr txBox="1"/>
          <p:nvPr/>
        </p:nvSpPr>
        <p:spPr>
          <a:xfrm>
            <a:off x="6305967" y="817091"/>
            <a:ext cx="477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Recommendations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BF6D0-3B11-488D-BD45-1BC48E1B3976}"/>
              </a:ext>
            </a:extLst>
          </p:cNvPr>
          <p:cNvSpPr txBox="1"/>
          <p:nvPr/>
        </p:nvSpPr>
        <p:spPr>
          <a:xfrm>
            <a:off x="561100" y="834071"/>
            <a:ext cx="477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Conclusions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DE5623-9DD0-4247-89DA-8A7F4513183C}"/>
              </a:ext>
            </a:extLst>
          </p:cNvPr>
          <p:cNvSpPr txBox="1"/>
          <p:nvPr/>
        </p:nvSpPr>
        <p:spPr>
          <a:xfrm>
            <a:off x="583636" y="1344982"/>
            <a:ext cx="475193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Strong promise for Pathology-MRI registration in a clinical setting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Deformation of the prostate images (ex. endorectal coil)  will require </a:t>
            </a:r>
            <a:r>
              <a:rPr lang="en-US" sz="1600" b="1" dirty="0"/>
              <a:t>non-rigid</a:t>
            </a:r>
            <a:r>
              <a:rPr lang="en-US" sz="1600" dirty="0"/>
              <a:t> registration methods for improved registration performance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3D Slicer seemed more intuitive for image registration in a standard radiological process flow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Importance of data preparation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MRI image segmentation of the prostate instead of entire pelvic cavity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Image data format alignment for tools (ex. .tif)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Image scaling required due to vast pixel property variation across image formats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Parameter tuning of interpolators &amp; optimizers important for improved registration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B9C8B7-AA5D-4180-88F8-C67A1CF65AE0}"/>
              </a:ext>
            </a:extLst>
          </p:cNvPr>
          <p:cNvSpPr txBox="1"/>
          <p:nvPr/>
        </p:nvSpPr>
        <p:spPr>
          <a:xfrm>
            <a:off x="6075911" y="1344982"/>
            <a:ext cx="56643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SITK had better registration performance, but due to enhanced user experience recommend 3D Slicer for future work: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Integrate more-closely with the consortium of medical institutions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Tool Subject Matter Experts to train imaging experts at UChicago Medicine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Qualitative inputs from radiologists to determine which model parameters augment image quality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Proposed proof of concept to embed image registration into radiology standard work flow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Recommend leveraging registered images into machine learning models to have enhanced training data sets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450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5A234CA-6909-4EEF-97A0-41B94E3BA0E5}"/>
              </a:ext>
            </a:extLst>
          </p:cNvPr>
          <p:cNvSpPr txBox="1">
            <a:spLocks/>
          </p:cNvSpPr>
          <p:nvPr/>
        </p:nvSpPr>
        <p:spPr>
          <a:xfrm>
            <a:off x="2398816" y="1239586"/>
            <a:ext cx="7589755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39311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122" y="44449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Results Summary Per Patient Across Prostate Regions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Fiducial Marker error is decreasing across prostate zones &amp; SITK outperforms 3D Slicer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01AC745-C227-4615-BDFB-3F740FBFC3E8}"/>
              </a:ext>
            </a:extLst>
          </p:cNvPr>
          <p:cNvGraphicFramePr>
            <a:graphicFrameLocks noGrp="1"/>
          </p:cNvGraphicFramePr>
          <p:nvPr/>
        </p:nvGraphicFramePr>
        <p:xfrm>
          <a:off x="309879" y="1279679"/>
          <a:ext cx="11572242" cy="40498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7729">
                  <a:extLst>
                    <a:ext uri="{9D8B030D-6E8A-4147-A177-3AD203B41FA5}">
                      <a16:colId xmlns:a16="http://schemas.microsoft.com/office/drawing/2014/main" val="3260542705"/>
                    </a:ext>
                  </a:extLst>
                </a:gridCol>
                <a:gridCol w="1695233">
                  <a:extLst>
                    <a:ext uri="{9D8B030D-6E8A-4147-A177-3AD203B41FA5}">
                      <a16:colId xmlns:a16="http://schemas.microsoft.com/office/drawing/2014/main" val="134160210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1543444314"/>
                    </a:ext>
                  </a:extLst>
                </a:gridCol>
                <a:gridCol w="2296158">
                  <a:extLst>
                    <a:ext uri="{9D8B030D-6E8A-4147-A177-3AD203B41FA5}">
                      <a16:colId xmlns:a16="http://schemas.microsoft.com/office/drawing/2014/main" val="1804458412"/>
                    </a:ext>
                  </a:extLst>
                </a:gridCol>
                <a:gridCol w="1739055">
                  <a:extLst>
                    <a:ext uri="{9D8B030D-6E8A-4147-A177-3AD203B41FA5}">
                      <a16:colId xmlns:a16="http://schemas.microsoft.com/office/drawing/2014/main" val="2570165943"/>
                    </a:ext>
                  </a:extLst>
                </a:gridCol>
                <a:gridCol w="1928707">
                  <a:extLst>
                    <a:ext uri="{9D8B030D-6E8A-4147-A177-3AD203B41FA5}">
                      <a16:colId xmlns:a16="http://schemas.microsoft.com/office/drawing/2014/main" val="929643899"/>
                    </a:ext>
                  </a:extLst>
                </a:gridCol>
              </a:tblGrid>
              <a:tr h="10555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  <a:p>
                      <a:pPr algn="ctr"/>
                      <a:r>
                        <a:rPr lang="en-US" dirty="0"/>
                        <a:t>(MRI-Histology)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 after tuning)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(SITK)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/>
                        <a:t>3D Slicer)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64919"/>
                  </a:ext>
                </a:extLst>
              </a:tr>
              <a:tr h="5013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10.67 (max: 30.18)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7.93 (max: 13.56)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481900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12.19 (max: 21.75)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6.48(max: 10.06)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17108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9.77 (max: 16.48)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5.75 (max: 9.14)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36275"/>
                  </a:ext>
                </a:extLst>
              </a:tr>
              <a:tr h="494473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10.95 (max: 19.96)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6.32 (max: 6.92)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67943"/>
                  </a:ext>
                </a:extLst>
              </a:tr>
              <a:tr h="4944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10.86 (max: 17.27)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4.87 (max: 6.08)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79688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 (max: 15.55)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3.29 (max: 5.68)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299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1CF09D-9D69-4B4F-9412-8B0819295CA5}"/>
              </a:ext>
            </a:extLst>
          </p:cNvPr>
          <p:cNvSpPr txBox="1"/>
          <p:nvPr/>
        </p:nvSpPr>
        <p:spPr>
          <a:xfrm>
            <a:off x="3121772" y="5672027"/>
            <a:ext cx="6608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* Please see supplemental slides for results across all 10 patients that we sampled in the study</a:t>
            </a:r>
          </a:p>
        </p:txBody>
      </p:sp>
    </p:spTree>
    <p:extLst>
      <p:ext uri="{BB962C8B-B14F-4D97-AF65-F5344CB8AC3E}">
        <p14:creationId xmlns:p14="http://schemas.microsoft.com/office/powerpoint/2010/main" val="220516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122" y="44449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Results Summary Per Patient Across Prostate Regions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Fiducial Marker error is decreasing across prostate zones &amp; SITK outperforms 3D Slicer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01AC745-C227-4615-BDFB-3F740FBFC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037910"/>
              </p:ext>
            </p:extLst>
          </p:nvPr>
        </p:nvGraphicFramePr>
        <p:xfrm>
          <a:off x="309879" y="1279679"/>
          <a:ext cx="11572242" cy="40498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7729">
                  <a:extLst>
                    <a:ext uri="{9D8B030D-6E8A-4147-A177-3AD203B41FA5}">
                      <a16:colId xmlns:a16="http://schemas.microsoft.com/office/drawing/2014/main" val="3260542705"/>
                    </a:ext>
                  </a:extLst>
                </a:gridCol>
                <a:gridCol w="1695233">
                  <a:extLst>
                    <a:ext uri="{9D8B030D-6E8A-4147-A177-3AD203B41FA5}">
                      <a16:colId xmlns:a16="http://schemas.microsoft.com/office/drawing/2014/main" val="134160210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1543444314"/>
                    </a:ext>
                  </a:extLst>
                </a:gridCol>
                <a:gridCol w="2296158">
                  <a:extLst>
                    <a:ext uri="{9D8B030D-6E8A-4147-A177-3AD203B41FA5}">
                      <a16:colId xmlns:a16="http://schemas.microsoft.com/office/drawing/2014/main" val="1804458412"/>
                    </a:ext>
                  </a:extLst>
                </a:gridCol>
                <a:gridCol w="1739055">
                  <a:extLst>
                    <a:ext uri="{9D8B030D-6E8A-4147-A177-3AD203B41FA5}">
                      <a16:colId xmlns:a16="http://schemas.microsoft.com/office/drawing/2014/main" val="2570165943"/>
                    </a:ext>
                  </a:extLst>
                </a:gridCol>
                <a:gridCol w="1928707">
                  <a:extLst>
                    <a:ext uri="{9D8B030D-6E8A-4147-A177-3AD203B41FA5}">
                      <a16:colId xmlns:a16="http://schemas.microsoft.com/office/drawing/2014/main" val="929643899"/>
                    </a:ext>
                  </a:extLst>
                </a:gridCol>
              </a:tblGrid>
              <a:tr h="10555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  <a:p>
                      <a:pPr algn="ctr"/>
                      <a:r>
                        <a:rPr lang="en-US" dirty="0"/>
                        <a:t>(MRI-Histology)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 after tuning)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/>
                        <a:t>3D Slicer)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64919"/>
                  </a:ext>
                </a:extLst>
              </a:tr>
              <a:tr h="5013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10.67 (max: 30.18)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7.93 (max: 13.56)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481900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12.19 (max: 21.75)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6.48(max: 10.06)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17108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9.77 (max: 16.48)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5.75 (max: 9.14)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36275"/>
                  </a:ext>
                </a:extLst>
              </a:tr>
              <a:tr h="494473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13.23 (max: 23.38)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9.85 (max: 10.64)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67943"/>
                  </a:ext>
                </a:extLst>
              </a:tr>
              <a:tr h="4944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14.32 (max: 23.70)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3.78 (max: 7.02)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79688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8.16(max: 15.04)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6.96 (max: 11.39)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2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41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122" y="44449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Results Summary Per Patient Across Prostate Regions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Fiducial Marker error is decreasing across prostate zones &amp; SITK outperforms 3D Slicer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01AC745-C227-4615-BDFB-3F740FBFC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800802"/>
              </p:ext>
            </p:extLst>
          </p:nvPr>
        </p:nvGraphicFramePr>
        <p:xfrm>
          <a:off x="309879" y="1279679"/>
          <a:ext cx="11572242" cy="40498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7729">
                  <a:extLst>
                    <a:ext uri="{9D8B030D-6E8A-4147-A177-3AD203B41FA5}">
                      <a16:colId xmlns:a16="http://schemas.microsoft.com/office/drawing/2014/main" val="3260542705"/>
                    </a:ext>
                  </a:extLst>
                </a:gridCol>
                <a:gridCol w="1695233">
                  <a:extLst>
                    <a:ext uri="{9D8B030D-6E8A-4147-A177-3AD203B41FA5}">
                      <a16:colId xmlns:a16="http://schemas.microsoft.com/office/drawing/2014/main" val="134160210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1543444314"/>
                    </a:ext>
                  </a:extLst>
                </a:gridCol>
                <a:gridCol w="2296158">
                  <a:extLst>
                    <a:ext uri="{9D8B030D-6E8A-4147-A177-3AD203B41FA5}">
                      <a16:colId xmlns:a16="http://schemas.microsoft.com/office/drawing/2014/main" val="1804458412"/>
                    </a:ext>
                  </a:extLst>
                </a:gridCol>
                <a:gridCol w="1739055">
                  <a:extLst>
                    <a:ext uri="{9D8B030D-6E8A-4147-A177-3AD203B41FA5}">
                      <a16:colId xmlns:a16="http://schemas.microsoft.com/office/drawing/2014/main" val="2570165943"/>
                    </a:ext>
                  </a:extLst>
                </a:gridCol>
                <a:gridCol w="1928707">
                  <a:extLst>
                    <a:ext uri="{9D8B030D-6E8A-4147-A177-3AD203B41FA5}">
                      <a16:colId xmlns:a16="http://schemas.microsoft.com/office/drawing/2014/main" val="929643899"/>
                    </a:ext>
                  </a:extLst>
                </a:gridCol>
              </a:tblGrid>
              <a:tr h="10555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  <a:p>
                      <a:pPr algn="ctr"/>
                      <a:r>
                        <a:rPr lang="en-US" dirty="0"/>
                        <a:t>(MRI-Histology)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 after tuning)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/>
                        <a:t>3D Slicer)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64919"/>
                  </a:ext>
                </a:extLst>
              </a:tr>
              <a:tr h="5013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15.52 (max: 25.51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21.17 (max: 36.16)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481900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7.95 (max: 12.27)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5.19 (max: 5.79)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17108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5.44 (max: 10.37)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2.96 (max: 3.07)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36275"/>
                  </a:ext>
                </a:extLst>
              </a:tr>
              <a:tr h="494473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10.02 ( max: 18.02)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7.59 (max: 14.93)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67943"/>
                  </a:ext>
                </a:extLst>
              </a:tr>
              <a:tr h="4944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10.52 (max: 14.60)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3.40 (max: 6.46)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79688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10.39 (max: 18.57)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5.42 (max: 9.91)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2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1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660" y="0"/>
            <a:ext cx="11965340" cy="1249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Definition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Ensure high-level registration understanding to set the stage for the presentation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4D5CC-ADF9-40D0-9453-0CB79A5552FC}"/>
              </a:ext>
            </a:extLst>
          </p:cNvPr>
          <p:cNvSpPr txBox="1"/>
          <p:nvPr/>
        </p:nvSpPr>
        <p:spPr>
          <a:xfrm>
            <a:off x="8076077" y="4111953"/>
            <a:ext cx="4969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i="1" dirty="0"/>
          </a:p>
          <a:p>
            <a:pPr algn="ctr"/>
            <a:endParaRPr lang="en-US" sz="20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4B6CD-C679-43FD-BE6A-A4731A1C7BE3}"/>
              </a:ext>
            </a:extLst>
          </p:cNvPr>
          <p:cNvSpPr txBox="1"/>
          <p:nvPr/>
        </p:nvSpPr>
        <p:spPr>
          <a:xfrm>
            <a:off x="116394" y="5900237"/>
            <a:ext cx="597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</a:t>
            </a:r>
            <a:r>
              <a:rPr lang="en-US" sz="900" b="0" i="0" dirty="0">
                <a:solidFill>
                  <a:srgbClr val="202124"/>
                </a:solidFill>
                <a:effectLst/>
                <a:latin typeface="Roboto"/>
              </a:rPr>
              <a:t> (Zitová and Flusser, 2003)</a:t>
            </a:r>
            <a:endParaRPr 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169AF4-50D0-4286-BFA1-5C6543C56CD3}"/>
              </a:ext>
            </a:extLst>
          </p:cNvPr>
          <p:cNvSpPr txBox="1"/>
          <p:nvPr/>
        </p:nvSpPr>
        <p:spPr>
          <a:xfrm>
            <a:off x="2092179" y="1599943"/>
            <a:ext cx="8007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rgbClr val="202124"/>
                </a:solidFill>
                <a:effectLst/>
                <a:latin typeface="Roboto"/>
              </a:rPr>
              <a:t>Image registration </a:t>
            </a:r>
            <a:r>
              <a:rPr lang="en-US" sz="1600" b="0" i="1" dirty="0">
                <a:solidFill>
                  <a:srgbClr val="202124"/>
                </a:solidFill>
                <a:effectLst/>
                <a:latin typeface="Roboto"/>
              </a:rPr>
              <a:t>is </a:t>
            </a:r>
            <a:r>
              <a:rPr lang="en-US" sz="1600" i="1" dirty="0">
                <a:solidFill>
                  <a:srgbClr val="202124"/>
                </a:solidFill>
                <a:effectLst/>
                <a:latin typeface="Roboto"/>
              </a:rPr>
              <a:t>defined</a:t>
            </a:r>
            <a:r>
              <a:rPr lang="en-US" sz="1600" b="0" i="1" dirty="0">
                <a:solidFill>
                  <a:srgbClr val="202124"/>
                </a:solidFill>
                <a:effectLst/>
                <a:latin typeface="Roboto"/>
              </a:rPr>
              <a:t> as a process that overlays two or more images from various </a:t>
            </a:r>
            <a:r>
              <a:rPr lang="en-US" sz="1600" i="1" dirty="0">
                <a:solidFill>
                  <a:srgbClr val="202124"/>
                </a:solidFill>
                <a:effectLst/>
                <a:latin typeface="Roboto"/>
              </a:rPr>
              <a:t>imaging</a:t>
            </a:r>
            <a:r>
              <a:rPr lang="en-US" sz="1600" b="0" i="1" dirty="0">
                <a:solidFill>
                  <a:srgbClr val="202124"/>
                </a:solidFill>
                <a:effectLst/>
                <a:latin typeface="Roboto"/>
              </a:rPr>
              <a:t> equipment or sensors taken at different times and angles, or from the same scene to geometrically align the images for analysis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1C83A-2A4D-40BB-9CFB-D0D2E490D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196" y="3572489"/>
            <a:ext cx="1552575" cy="15430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2594A1-DCE5-44D8-8F2A-57A07E746723}"/>
              </a:ext>
            </a:extLst>
          </p:cNvPr>
          <p:cNvSpPr txBox="1"/>
          <p:nvPr/>
        </p:nvSpPr>
        <p:spPr>
          <a:xfrm>
            <a:off x="1671512" y="2684121"/>
            <a:ext cx="180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MRI (T2W)</a:t>
            </a:r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D3EA98CF-5710-467F-A064-71DB77C6681D}"/>
              </a:ext>
            </a:extLst>
          </p:cNvPr>
          <p:cNvSpPr/>
          <p:nvPr/>
        </p:nvSpPr>
        <p:spPr>
          <a:xfrm>
            <a:off x="3892705" y="3630254"/>
            <a:ext cx="975360" cy="101640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s 11">
            <a:extLst>
              <a:ext uri="{FF2B5EF4-FFF2-40B4-BE49-F238E27FC236}">
                <a16:creationId xmlns:a16="http://schemas.microsoft.com/office/drawing/2014/main" id="{1CFC82BE-3EDA-4FBF-A928-9323D617A98B}"/>
              </a:ext>
            </a:extLst>
          </p:cNvPr>
          <p:cNvSpPr/>
          <p:nvPr/>
        </p:nvSpPr>
        <p:spPr>
          <a:xfrm>
            <a:off x="7523384" y="3898673"/>
            <a:ext cx="844074" cy="70788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A3A769D-14CB-4D9D-A9E9-6AE4A9C83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735" y="3505956"/>
            <a:ext cx="2113979" cy="15430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F203C2C-C981-40DD-88E4-A6905943A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0504" y="3547048"/>
            <a:ext cx="1937640" cy="150195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1E81CF-0FF8-43A2-9B45-43945A1E8A45}"/>
              </a:ext>
            </a:extLst>
          </p:cNvPr>
          <p:cNvSpPr txBox="1"/>
          <p:nvPr/>
        </p:nvSpPr>
        <p:spPr>
          <a:xfrm>
            <a:off x="4109718" y="5845847"/>
            <a:ext cx="597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Registration of pre-surgical MRI and whole-mount histopathology images in prostate cancer patients with radical prostatectomy (Rusu et al.)  https://arxiv.org/pdf/1907.00324.pdf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6AB984-D370-4318-8437-4AFAF392804A}"/>
              </a:ext>
            </a:extLst>
          </p:cNvPr>
          <p:cNvSpPr txBox="1"/>
          <p:nvPr/>
        </p:nvSpPr>
        <p:spPr>
          <a:xfrm>
            <a:off x="5492694" y="2712385"/>
            <a:ext cx="180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Pathology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796AF5-1269-4F9B-9236-E1672FBE315C}"/>
              </a:ext>
            </a:extLst>
          </p:cNvPr>
          <p:cNvSpPr txBox="1"/>
          <p:nvPr/>
        </p:nvSpPr>
        <p:spPr>
          <a:xfrm>
            <a:off x="8082647" y="2750207"/>
            <a:ext cx="4013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Registered MRI</a:t>
            </a:r>
          </a:p>
          <a:p>
            <a:pPr algn="ctr"/>
            <a:r>
              <a:rPr lang="en-US" sz="2400" b="1" dirty="0"/>
              <a:t> &amp; Pathology Image</a:t>
            </a:r>
          </a:p>
        </p:txBody>
      </p:sp>
    </p:spTree>
    <p:extLst>
      <p:ext uri="{BB962C8B-B14F-4D97-AF65-F5344CB8AC3E}">
        <p14:creationId xmlns:p14="http://schemas.microsoft.com/office/powerpoint/2010/main" val="362284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Results Summary Per Patient Across Prostate Regions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Fiducial Marker error is decreasing across prostate zones &amp; SITK outperforms 3D Slicer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01AC745-C227-4615-BDFB-3F740FBFC3E8}"/>
              </a:ext>
            </a:extLst>
          </p:cNvPr>
          <p:cNvGraphicFramePr>
            <a:graphicFrameLocks noGrp="1"/>
          </p:cNvGraphicFramePr>
          <p:nvPr/>
        </p:nvGraphicFramePr>
        <p:xfrm>
          <a:off x="454323" y="1279680"/>
          <a:ext cx="11084532" cy="49194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56064">
                  <a:extLst>
                    <a:ext uri="{9D8B030D-6E8A-4147-A177-3AD203B41FA5}">
                      <a16:colId xmlns:a16="http://schemas.microsoft.com/office/drawing/2014/main" val="3260542705"/>
                    </a:ext>
                  </a:extLst>
                </a:gridCol>
                <a:gridCol w="1378427">
                  <a:extLst>
                    <a:ext uri="{9D8B030D-6E8A-4147-A177-3AD203B41FA5}">
                      <a16:colId xmlns:a16="http://schemas.microsoft.com/office/drawing/2014/main" val="134160210"/>
                    </a:ext>
                  </a:extLst>
                </a:gridCol>
                <a:gridCol w="1825748">
                  <a:extLst>
                    <a:ext uri="{9D8B030D-6E8A-4147-A177-3AD203B41FA5}">
                      <a16:colId xmlns:a16="http://schemas.microsoft.com/office/drawing/2014/main" val="1543444314"/>
                    </a:ext>
                  </a:extLst>
                </a:gridCol>
                <a:gridCol w="1867052">
                  <a:extLst>
                    <a:ext uri="{9D8B030D-6E8A-4147-A177-3AD203B41FA5}">
                      <a16:colId xmlns:a16="http://schemas.microsoft.com/office/drawing/2014/main" val="1804458412"/>
                    </a:ext>
                  </a:extLst>
                </a:gridCol>
                <a:gridCol w="1493129">
                  <a:extLst>
                    <a:ext uri="{9D8B030D-6E8A-4147-A177-3AD203B41FA5}">
                      <a16:colId xmlns:a16="http://schemas.microsoft.com/office/drawing/2014/main" val="2570165943"/>
                    </a:ext>
                  </a:extLst>
                </a:gridCol>
                <a:gridCol w="1694633">
                  <a:extLst>
                    <a:ext uri="{9D8B030D-6E8A-4147-A177-3AD203B41FA5}">
                      <a16:colId xmlns:a16="http://schemas.microsoft.com/office/drawing/2014/main" val="929643899"/>
                    </a:ext>
                  </a:extLst>
                </a:gridCol>
                <a:gridCol w="1469479">
                  <a:extLst>
                    <a:ext uri="{9D8B030D-6E8A-4147-A177-3AD203B41FA5}">
                      <a16:colId xmlns:a16="http://schemas.microsoft.com/office/drawing/2014/main" val="409648246"/>
                    </a:ext>
                  </a:extLst>
                </a:gridCol>
              </a:tblGrid>
              <a:tr h="14306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  <a:p>
                      <a:pPr algn="ctr"/>
                      <a:r>
                        <a:rPr lang="en-US" dirty="0"/>
                        <a:t>(MRI-Histology)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 after tuning)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(Linear)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(3D Slicer)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(3D Slicer) (Non-Rigid*)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64919"/>
                  </a:ext>
                </a:extLst>
              </a:tr>
              <a:tr h="4772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3.31 (max: 6.45)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2.33 (max: 4.28)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4009973"/>
                  </a:ext>
                </a:extLst>
              </a:tr>
              <a:tr h="62591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Patient 106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4.43 (max: 11.38)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3.56 (max: 4.36)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869651"/>
                  </a:ext>
                </a:extLst>
              </a:tr>
              <a:tr h="4772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4.34 (max: 8.61)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3.56 (max: 4.56)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332991"/>
                  </a:ext>
                </a:extLst>
              </a:tr>
              <a:tr h="636103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4.28 (max: 5.29)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3.07 (max: 4.99)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67943"/>
                  </a:ext>
                </a:extLst>
              </a:tr>
              <a:tr h="636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3.25 (max: 5.50)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2.07 (max: 3.70)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79688"/>
                  </a:ext>
                </a:extLst>
              </a:tr>
              <a:tr h="63610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4.22 (max: 5.66)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1.99 (max: 4.04)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2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79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122" y="44449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Results Summary Per Patient Across Prostate Regions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Fiducial Marker error is decreasing across prostate zones &amp; SITK outperforms 3D Slicer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01AC745-C227-4615-BDFB-3F740FBFC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364444"/>
              </p:ext>
            </p:extLst>
          </p:nvPr>
        </p:nvGraphicFramePr>
        <p:xfrm>
          <a:off x="309879" y="1279679"/>
          <a:ext cx="11572242" cy="40498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7729">
                  <a:extLst>
                    <a:ext uri="{9D8B030D-6E8A-4147-A177-3AD203B41FA5}">
                      <a16:colId xmlns:a16="http://schemas.microsoft.com/office/drawing/2014/main" val="3260542705"/>
                    </a:ext>
                  </a:extLst>
                </a:gridCol>
                <a:gridCol w="1695233">
                  <a:extLst>
                    <a:ext uri="{9D8B030D-6E8A-4147-A177-3AD203B41FA5}">
                      <a16:colId xmlns:a16="http://schemas.microsoft.com/office/drawing/2014/main" val="134160210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1543444314"/>
                    </a:ext>
                  </a:extLst>
                </a:gridCol>
                <a:gridCol w="2296158">
                  <a:extLst>
                    <a:ext uri="{9D8B030D-6E8A-4147-A177-3AD203B41FA5}">
                      <a16:colId xmlns:a16="http://schemas.microsoft.com/office/drawing/2014/main" val="1804458412"/>
                    </a:ext>
                  </a:extLst>
                </a:gridCol>
                <a:gridCol w="1739055">
                  <a:extLst>
                    <a:ext uri="{9D8B030D-6E8A-4147-A177-3AD203B41FA5}">
                      <a16:colId xmlns:a16="http://schemas.microsoft.com/office/drawing/2014/main" val="2570165943"/>
                    </a:ext>
                  </a:extLst>
                </a:gridCol>
                <a:gridCol w="1928707">
                  <a:extLst>
                    <a:ext uri="{9D8B030D-6E8A-4147-A177-3AD203B41FA5}">
                      <a16:colId xmlns:a16="http://schemas.microsoft.com/office/drawing/2014/main" val="929643899"/>
                    </a:ext>
                  </a:extLst>
                </a:gridCol>
              </a:tblGrid>
              <a:tr h="10555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  <a:p>
                      <a:pPr algn="ctr"/>
                      <a:r>
                        <a:rPr lang="en-US" dirty="0"/>
                        <a:t>(MRI-Histology)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 after tuning)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/>
                        <a:t>3D Slicer)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64919"/>
                  </a:ext>
                </a:extLst>
              </a:tr>
              <a:tr h="5013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10.95 (max: 19.96)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6.32 (max: 6.92)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481900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10.86 (max: 17.27)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4.87 (max: 6.08)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17108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6.25 (max: 15.55)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3.29 (max: 5.68)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36275"/>
                  </a:ext>
                </a:extLst>
              </a:tr>
              <a:tr h="494473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14.78 (max: 25.54)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12.33 (max: 17.43)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67943"/>
                  </a:ext>
                </a:extLst>
              </a:tr>
              <a:tr h="4944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24.67 (max: 40.24)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21.59 (max: 37.02)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79688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14.57 (max: 25.17)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7.10 (max: 10.74)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2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29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122" y="44449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Results Summary Per Patient Across Prostate Regions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Fiducial Marker error is decreasing across prostate zones &amp; SITK outperforms 3D Slicer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01AC745-C227-4615-BDFB-3F740FBFC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784896"/>
              </p:ext>
            </p:extLst>
          </p:nvPr>
        </p:nvGraphicFramePr>
        <p:xfrm>
          <a:off x="309879" y="1279679"/>
          <a:ext cx="11572242" cy="25595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67729">
                  <a:extLst>
                    <a:ext uri="{9D8B030D-6E8A-4147-A177-3AD203B41FA5}">
                      <a16:colId xmlns:a16="http://schemas.microsoft.com/office/drawing/2014/main" val="3260542705"/>
                    </a:ext>
                  </a:extLst>
                </a:gridCol>
                <a:gridCol w="1695233">
                  <a:extLst>
                    <a:ext uri="{9D8B030D-6E8A-4147-A177-3AD203B41FA5}">
                      <a16:colId xmlns:a16="http://schemas.microsoft.com/office/drawing/2014/main" val="134160210"/>
                    </a:ext>
                  </a:extLst>
                </a:gridCol>
                <a:gridCol w="2245360">
                  <a:extLst>
                    <a:ext uri="{9D8B030D-6E8A-4147-A177-3AD203B41FA5}">
                      <a16:colId xmlns:a16="http://schemas.microsoft.com/office/drawing/2014/main" val="1543444314"/>
                    </a:ext>
                  </a:extLst>
                </a:gridCol>
                <a:gridCol w="2296158">
                  <a:extLst>
                    <a:ext uri="{9D8B030D-6E8A-4147-A177-3AD203B41FA5}">
                      <a16:colId xmlns:a16="http://schemas.microsoft.com/office/drawing/2014/main" val="1804458412"/>
                    </a:ext>
                  </a:extLst>
                </a:gridCol>
                <a:gridCol w="1739055">
                  <a:extLst>
                    <a:ext uri="{9D8B030D-6E8A-4147-A177-3AD203B41FA5}">
                      <a16:colId xmlns:a16="http://schemas.microsoft.com/office/drawing/2014/main" val="2570165943"/>
                    </a:ext>
                  </a:extLst>
                </a:gridCol>
                <a:gridCol w="1928707">
                  <a:extLst>
                    <a:ext uri="{9D8B030D-6E8A-4147-A177-3AD203B41FA5}">
                      <a16:colId xmlns:a16="http://schemas.microsoft.com/office/drawing/2014/main" val="929643899"/>
                    </a:ext>
                  </a:extLst>
                </a:gridCol>
              </a:tblGrid>
              <a:tr h="10555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  <a:p>
                      <a:pPr algn="ctr"/>
                      <a:r>
                        <a:rPr lang="en-US" dirty="0"/>
                        <a:t>(MRI-Histology)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 after tuning)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/>
                        <a:t>3D Slicer)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64919"/>
                  </a:ext>
                </a:extLst>
              </a:tr>
              <a:tr h="501340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21.90 (max: 49.71)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17.79 (max: 37.21)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481900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13.45 (max: 24.14)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9.89 (max: 12.62)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517108"/>
                  </a:ext>
                </a:extLst>
              </a:tr>
              <a:tr h="5013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16.53 (max: 55.49)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15.93 (max: 34.40)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3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98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15874" cy="1035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Results Summary Per Patient Across Prostate Regions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Fiducial Marker error is decreasing across prostate zones &amp; SITK outperforms 3D Slicer results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01AC745-C227-4615-BDFB-3F740FBFC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786835"/>
              </p:ext>
            </p:extLst>
          </p:nvPr>
        </p:nvGraphicFramePr>
        <p:xfrm>
          <a:off x="332509" y="1448790"/>
          <a:ext cx="11543045" cy="265979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0581">
                  <a:extLst>
                    <a:ext uri="{9D8B030D-6E8A-4147-A177-3AD203B41FA5}">
                      <a16:colId xmlns:a16="http://schemas.microsoft.com/office/drawing/2014/main" val="3260542705"/>
                    </a:ext>
                  </a:extLst>
                </a:gridCol>
                <a:gridCol w="1484669">
                  <a:extLst>
                    <a:ext uri="{9D8B030D-6E8A-4147-A177-3AD203B41FA5}">
                      <a16:colId xmlns:a16="http://schemas.microsoft.com/office/drawing/2014/main" val="134160210"/>
                    </a:ext>
                  </a:extLst>
                </a:gridCol>
                <a:gridCol w="1966465">
                  <a:extLst>
                    <a:ext uri="{9D8B030D-6E8A-4147-A177-3AD203B41FA5}">
                      <a16:colId xmlns:a16="http://schemas.microsoft.com/office/drawing/2014/main" val="1543444314"/>
                    </a:ext>
                  </a:extLst>
                </a:gridCol>
                <a:gridCol w="2010953">
                  <a:extLst>
                    <a:ext uri="{9D8B030D-6E8A-4147-A177-3AD203B41FA5}">
                      <a16:colId xmlns:a16="http://schemas.microsoft.com/office/drawing/2014/main" val="1804458412"/>
                    </a:ext>
                  </a:extLst>
                </a:gridCol>
                <a:gridCol w="1408187">
                  <a:extLst>
                    <a:ext uri="{9D8B030D-6E8A-4147-A177-3AD203B41FA5}">
                      <a16:colId xmlns:a16="http://schemas.microsoft.com/office/drawing/2014/main" val="2570165943"/>
                    </a:ext>
                  </a:extLst>
                </a:gridCol>
                <a:gridCol w="1408187">
                  <a:extLst>
                    <a:ext uri="{9D8B030D-6E8A-4147-A177-3AD203B41FA5}">
                      <a16:colId xmlns:a16="http://schemas.microsoft.com/office/drawing/2014/main" val="4085080714"/>
                    </a:ext>
                  </a:extLst>
                </a:gridCol>
                <a:gridCol w="1804003">
                  <a:extLst>
                    <a:ext uri="{9D8B030D-6E8A-4147-A177-3AD203B41FA5}">
                      <a16:colId xmlns:a16="http://schemas.microsoft.com/office/drawing/2014/main" val="929643899"/>
                    </a:ext>
                  </a:extLst>
                </a:gridCol>
              </a:tblGrid>
              <a:tr h="10418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  <a:p>
                      <a:pPr algn="ctr"/>
                      <a:r>
                        <a:rPr lang="en-US" dirty="0"/>
                        <a:t>(MRI-Histology)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TRE in mm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(Registration Error after tuning)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(Linear)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</a:t>
                      </a:r>
                      <a:r>
                        <a:rPr lang="en-US" dirty="0" err="1"/>
                        <a:t>BSpline</a:t>
                      </a:r>
                      <a:r>
                        <a:rPr lang="en-US" dirty="0"/>
                        <a:t>) (Non-Rigid)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Mutual Information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(3D Slicer)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64919"/>
                  </a:ext>
                </a:extLst>
              </a:tr>
              <a:tr h="488099"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Patient 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10.95 (max: 19.96)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6.32 (max: 6.92)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67943"/>
                  </a:ext>
                </a:extLst>
              </a:tr>
              <a:tr h="48809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10.86 (max: 17.27)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4.87 (max: 6.08)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79688"/>
                  </a:ext>
                </a:extLst>
              </a:tr>
              <a:tr h="4948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6.25 (max: 15.55)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3.29 (max: 5.68)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7299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9E6360-E83A-46AB-B3A3-0821BA7D0B80}"/>
              </a:ext>
            </a:extLst>
          </p:cNvPr>
          <p:cNvSpPr txBox="1"/>
          <p:nvPr/>
        </p:nvSpPr>
        <p:spPr>
          <a:xfrm>
            <a:off x="379063" y="4317049"/>
            <a:ext cx="6655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 tried with </a:t>
            </a:r>
            <a:r>
              <a:rPr lang="en-US" dirty="0" err="1">
                <a:solidFill>
                  <a:srgbClr val="FF0000"/>
                </a:solidFill>
              </a:rPr>
              <a:t>Bspline</a:t>
            </a:r>
            <a:r>
              <a:rPr lang="en-US" dirty="0">
                <a:solidFill>
                  <a:srgbClr val="FF0000"/>
                </a:solidFill>
              </a:rPr>
              <a:t> but it gave the error. </a:t>
            </a:r>
          </a:p>
          <a:p>
            <a:r>
              <a:rPr lang="en-US" dirty="0">
                <a:solidFill>
                  <a:srgbClr val="FF0000"/>
                </a:solidFill>
                <a:effectLst/>
                <a:latin typeface="MS Shell Dlg 2" panose="020B0604030504040204" pitchFamily="34" charset="0"/>
              </a:rPr>
              <a:t>Error: Initializer only registrations require output transform to be of type Linear!</a:t>
            </a:r>
          </a:p>
          <a:p>
            <a:endParaRPr lang="en-US" dirty="0">
              <a:solidFill>
                <a:srgbClr val="FF0000"/>
              </a:solidFill>
              <a:latin typeface="MS Shell Dlg 2" panose="020B0604030504040204" pitchFamily="34" charset="0"/>
            </a:endParaRPr>
          </a:p>
          <a:p>
            <a:r>
              <a:rPr lang="en-US" dirty="0">
                <a:solidFill>
                  <a:srgbClr val="FF0000"/>
                </a:solidFill>
                <a:effectLst/>
                <a:latin typeface="MS Shell Dlg 2" panose="020B0604030504040204" pitchFamily="34" charset="0"/>
              </a:rPr>
              <a:t>I will look again.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F4D301-6341-4E32-9EA7-474EB10AF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054" y="1796902"/>
            <a:ext cx="8190355" cy="460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5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660" y="0"/>
            <a:ext cx="11965340" cy="1249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Multi-Parametric MRI Problem Definition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MRI imaging deficiencies can lead to suboptimal diagnosis &amp; patient treatment options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2AD1A5-CDD8-480F-8C8F-D75F5B4DE2D3}"/>
              </a:ext>
            </a:extLst>
          </p:cNvPr>
          <p:cNvSpPr txBox="1"/>
          <p:nvPr/>
        </p:nvSpPr>
        <p:spPr>
          <a:xfrm>
            <a:off x="2415941" y="1382577"/>
            <a:ext cx="477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Provider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4D5CC-ADF9-40D0-9453-0CB79A5552FC}"/>
              </a:ext>
            </a:extLst>
          </p:cNvPr>
          <p:cNvSpPr txBox="1"/>
          <p:nvPr/>
        </p:nvSpPr>
        <p:spPr>
          <a:xfrm>
            <a:off x="8076077" y="4111953"/>
            <a:ext cx="4969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i="1" dirty="0"/>
          </a:p>
          <a:p>
            <a:pPr algn="ctr"/>
            <a:endParaRPr lang="en-US" sz="20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37771-F277-4C8C-979D-C982E919AE49}"/>
              </a:ext>
            </a:extLst>
          </p:cNvPr>
          <p:cNvSpPr txBox="1"/>
          <p:nvPr/>
        </p:nvSpPr>
        <p:spPr>
          <a:xfrm>
            <a:off x="5569480" y="1377441"/>
            <a:ext cx="4206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Patient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F046C1-1F37-46DD-ADD3-FF35AB315F51}"/>
              </a:ext>
            </a:extLst>
          </p:cNvPr>
          <p:cNvSpPr txBox="1"/>
          <p:nvPr/>
        </p:nvSpPr>
        <p:spPr>
          <a:xfrm>
            <a:off x="-861950" y="1379582"/>
            <a:ext cx="477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Imaging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6EA74-5E3F-46E5-B62D-058FED2F3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07" y="1924566"/>
            <a:ext cx="967994" cy="967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18CE74-C2A2-49A8-A05F-B17071650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508" y="3107095"/>
            <a:ext cx="1190588" cy="10590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54B6CD-C679-43FD-BE6A-A4731A1C7BE3}"/>
              </a:ext>
            </a:extLst>
          </p:cNvPr>
          <p:cNvSpPr txBox="1"/>
          <p:nvPr/>
        </p:nvSpPr>
        <p:spPr>
          <a:xfrm>
            <a:off x="116394" y="5900237"/>
            <a:ext cx="597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Registration of pre-surgical MRI and whole-mount histopathology images in prostate cancer patients with radical prostatectomy (Rusu et al.)  https://arxiv.org/pdf/1907.00324.pdf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169AF4-50D0-4286-BFA1-5C6543C56CD3}"/>
              </a:ext>
            </a:extLst>
          </p:cNvPr>
          <p:cNvSpPr txBox="1"/>
          <p:nvPr/>
        </p:nvSpPr>
        <p:spPr>
          <a:xfrm>
            <a:off x="116394" y="4435799"/>
            <a:ext cx="32954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Requires radiologist assessment across MRI imaging formats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mpMRI (T2W, DCE, ADC etc.)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Low fidelity as compared to histology images</a:t>
            </a:r>
          </a:p>
          <a:p>
            <a:pPr algn="ctr"/>
            <a:endParaRPr lang="en-US" sz="2000" i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529E4D-04D0-4D18-9980-8F963192D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384" y="2339741"/>
            <a:ext cx="1844739" cy="184473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54693F4-B599-4C34-AE5B-FECA852E39B3}"/>
              </a:ext>
            </a:extLst>
          </p:cNvPr>
          <p:cNvSpPr txBox="1"/>
          <p:nvPr/>
        </p:nvSpPr>
        <p:spPr>
          <a:xfrm>
            <a:off x="3357815" y="4435799"/>
            <a:ext cx="322667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Physician expertise variation leads to: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Missed or imprecise prostate cancer diagnosis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Suboptimal patient treatment plans </a:t>
            </a:r>
          </a:p>
          <a:p>
            <a:pPr algn="ctr"/>
            <a:endParaRPr lang="en-US" sz="20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03B75-9C86-43FC-AE12-BECBECDCAEAD}"/>
              </a:ext>
            </a:extLst>
          </p:cNvPr>
          <p:cNvSpPr txBox="1"/>
          <p:nvPr/>
        </p:nvSpPr>
        <p:spPr>
          <a:xfrm>
            <a:off x="6444585" y="4465896"/>
            <a:ext cx="2802500" cy="1152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Suboptimal treatments for patients can severely impact a patient’s quality of life.</a:t>
            </a:r>
          </a:p>
          <a:p>
            <a:pPr algn="ctr"/>
            <a:endParaRPr lang="en-US" sz="2000" i="1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F4549D2-53E1-40A4-ACA5-8FCA7BB90CB4}"/>
              </a:ext>
            </a:extLst>
          </p:cNvPr>
          <p:cNvCxnSpPr>
            <a:cxnSpLocks/>
          </p:cNvCxnSpPr>
          <p:nvPr/>
        </p:nvCxnSpPr>
        <p:spPr>
          <a:xfrm flipV="1">
            <a:off x="2265711" y="3246202"/>
            <a:ext cx="300460" cy="38167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763FE84-5B9F-44AC-9BD1-63B656A8AA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36" y="2509223"/>
            <a:ext cx="1392859" cy="139285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D5FA410-67AF-4BF6-8AF1-5CCAD73145FA}"/>
              </a:ext>
            </a:extLst>
          </p:cNvPr>
          <p:cNvSpPr txBox="1"/>
          <p:nvPr/>
        </p:nvSpPr>
        <p:spPr>
          <a:xfrm>
            <a:off x="2226508" y="2810612"/>
            <a:ext cx="110523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T2W prostate images shown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7F0ED-267F-4360-8377-C5C00BD0CD61}"/>
              </a:ext>
            </a:extLst>
          </p:cNvPr>
          <p:cNvSpPr txBox="1"/>
          <p:nvPr/>
        </p:nvSpPr>
        <p:spPr>
          <a:xfrm>
            <a:off x="9279662" y="1353843"/>
            <a:ext cx="2824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Historical Challenge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5DE4A-4B0D-4F16-8EC4-EEDCF6127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3609" y="2413527"/>
            <a:ext cx="1714755" cy="163121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43096C8-64E7-42B4-974C-D52D62CE031A}"/>
              </a:ext>
            </a:extLst>
          </p:cNvPr>
          <p:cNvSpPr txBox="1"/>
          <p:nvPr/>
        </p:nvSpPr>
        <p:spPr>
          <a:xfrm>
            <a:off x="9337421" y="4455629"/>
            <a:ext cx="2743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Medical Image Niche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Implementation challenges in practice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ctr"/>
            <a:endParaRPr lang="en-US" sz="2000" i="1" dirty="0"/>
          </a:p>
        </p:txBody>
      </p:sp>
      <p:pic>
        <p:nvPicPr>
          <p:cNvPr id="27" name="Picture 26" descr="HRS_HORZ_REV.eps">
            <a:extLst>
              <a:ext uri="{FF2B5EF4-FFF2-40B4-BE49-F238E27FC236}">
                <a16:creationId xmlns:a16="http://schemas.microsoft.com/office/drawing/2014/main" id="{54E05BC7-B751-4EBE-8202-D4CC704F2E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29" name="Slide Number Placeholder 1">
            <a:extLst>
              <a:ext uri="{FF2B5EF4-FFF2-40B4-BE49-F238E27FC236}">
                <a16:creationId xmlns:a16="http://schemas.microsoft.com/office/drawing/2014/main" id="{04E6F50C-ACEB-49B2-9B96-9B5E324C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8360" y="6193790"/>
            <a:ext cx="2743200" cy="365125"/>
          </a:xfrm>
        </p:spPr>
        <p:txBody>
          <a:bodyPr/>
          <a:lstStyle/>
          <a:p>
            <a:fld id="{0A44A868-9B3D-4DC5-B74D-7D8A4222EBCF}" type="slidenum">
              <a:rPr lang="en-US" smtClean="0"/>
              <a:t>4</a:t>
            </a:fld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689CB1-63D3-42FC-8F6E-8040AEB5D5A6}"/>
              </a:ext>
            </a:extLst>
          </p:cNvPr>
          <p:cNvSpPr/>
          <p:nvPr/>
        </p:nvSpPr>
        <p:spPr>
          <a:xfrm>
            <a:off x="10160" y="623824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42C4F9F2-FB74-4936-BA52-4449771A0736}"/>
              </a:ext>
            </a:extLst>
          </p:cNvPr>
          <p:cNvSpPr txBox="1">
            <a:spLocks/>
          </p:cNvSpPr>
          <p:nvPr/>
        </p:nvSpPr>
        <p:spPr>
          <a:xfrm>
            <a:off x="10220960" y="6438266"/>
            <a:ext cx="395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>
              <a:solidFill>
                <a:srgbClr val="FFFFFF"/>
              </a:solidFill>
              <a:latin typeface="Calibri" pitchFamily="34" charset="0"/>
            </a:endParaRPr>
          </a:p>
          <a:p>
            <a:pPr>
              <a:defRPr/>
            </a:pPr>
            <a:fld id="{D4BE7DF8-9DDF-4C24-BBA1-134DE5293E87}" type="slidenum">
              <a:rPr lang="en-US" sz="1000" smtClean="0">
                <a:solidFill>
                  <a:srgbClr val="FFFFFF"/>
                </a:solidFill>
                <a:latin typeface="Calibri" pitchFamily="34" charset="0"/>
              </a:rPr>
              <a:pPr>
                <a:defRPr/>
              </a:pPr>
              <a:t>4</a:t>
            </a:fld>
            <a:endParaRPr lang="en-US" sz="1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35" name="Picture 34" descr="HRS_HORZ_REV.eps">
            <a:extLst>
              <a:ext uri="{FF2B5EF4-FFF2-40B4-BE49-F238E27FC236}">
                <a16:creationId xmlns:a16="http://schemas.microsoft.com/office/drawing/2014/main" id="{B76AB277-B21A-44CB-A1AC-8A0E2EC8299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36282" y="6287485"/>
            <a:ext cx="1694119" cy="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8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660" y="0"/>
            <a:ext cx="11965340" cy="1249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Pathology-MRI Registration Opportunity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can enhance image quality, reduced expertise variation &amp; lead to better outcomes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2AD1A5-CDD8-480F-8C8F-D75F5B4DE2D3}"/>
              </a:ext>
            </a:extLst>
          </p:cNvPr>
          <p:cNvSpPr txBox="1"/>
          <p:nvPr/>
        </p:nvSpPr>
        <p:spPr>
          <a:xfrm>
            <a:off x="7165894" y="1402307"/>
            <a:ext cx="477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4D5CC-ADF9-40D0-9453-0CB79A5552FC}"/>
              </a:ext>
            </a:extLst>
          </p:cNvPr>
          <p:cNvSpPr txBox="1"/>
          <p:nvPr/>
        </p:nvSpPr>
        <p:spPr>
          <a:xfrm>
            <a:off x="8076077" y="4111953"/>
            <a:ext cx="4969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i="1" dirty="0"/>
          </a:p>
          <a:p>
            <a:pPr algn="ctr"/>
            <a:endParaRPr lang="en-US" sz="2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F046C1-1F37-46DD-ADD3-FF35AB315F51}"/>
              </a:ext>
            </a:extLst>
          </p:cNvPr>
          <p:cNvSpPr txBox="1"/>
          <p:nvPr/>
        </p:nvSpPr>
        <p:spPr>
          <a:xfrm>
            <a:off x="472861" y="1344138"/>
            <a:ext cx="477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Current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4B6CD-C679-43FD-BE6A-A4731A1C7BE3}"/>
              </a:ext>
            </a:extLst>
          </p:cNvPr>
          <p:cNvSpPr txBox="1"/>
          <p:nvPr/>
        </p:nvSpPr>
        <p:spPr>
          <a:xfrm>
            <a:off x="116394" y="5989136"/>
            <a:ext cx="59796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Future Perspectives in Multiparametric Prostate MRI Imaging (Chatterjee &amp; Oto)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4693F4-B599-4C34-AE5B-FECA852E39B3}"/>
              </a:ext>
            </a:extLst>
          </p:cNvPr>
          <p:cNvSpPr txBox="1"/>
          <p:nvPr/>
        </p:nvSpPr>
        <p:spPr>
          <a:xfrm>
            <a:off x="903305" y="4530403"/>
            <a:ext cx="4156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Deep radiological expertise required to properly diagnose prostate cancer across multi-parametric MRI formats </a:t>
            </a:r>
            <a:endParaRPr lang="en-US" sz="2000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803B75-9C86-43FC-AE12-BECBECDCAEAD}"/>
              </a:ext>
            </a:extLst>
          </p:cNvPr>
          <p:cNvSpPr txBox="1"/>
          <p:nvPr/>
        </p:nvSpPr>
        <p:spPr>
          <a:xfrm>
            <a:off x="7598240" y="4527451"/>
            <a:ext cx="3604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Map histology labels onto MRI provides increased visual acuity for radiologists</a:t>
            </a:r>
            <a:endParaRPr lang="en-US" sz="20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2AA0FD-CA5B-49A9-B8A1-301D2D5E0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30" y="1950688"/>
            <a:ext cx="4476507" cy="16292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71BB2A5-AAD0-4D07-B50C-2CFDFF84A298}"/>
              </a:ext>
            </a:extLst>
          </p:cNvPr>
          <p:cNvCxnSpPr>
            <a:cxnSpLocks/>
          </p:cNvCxnSpPr>
          <p:nvPr/>
        </p:nvCxnSpPr>
        <p:spPr>
          <a:xfrm>
            <a:off x="6096000" y="1950688"/>
            <a:ext cx="0" cy="295543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5B2C1ED-76F7-4BD2-A5DE-DEDAD9A93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689" y="1950688"/>
            <a:ext cx="5217945" cy="23029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DE7A901-6804-4312-B365-004807800758}"/>
              </a:ext>
            </a:extLst>
          </p:cNvPr>
          <p:cNvSpPr txBox="1"/>
          <p:nvPr/>
        </p:nvSpPr>
        <p:spPr>
          <a:xfrm>
            <a:off x="6212394" y="5879068"/>
            <a:ext cx="597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Registration of pre-surgical MRI and whole-mount histopathology images in prostate cancer patients with radical prostatectomy (Rusu et al.)  https://arxiv.org/pdf/1907.00324.pdf</a:t>
            </a:r>
          </a:p>
        </p:txBody>
      </p:sp>
    </p:spTree>
    <p:extLst>
      <p:ext uri="{BB962C8B-B14F-4D97-AF65-F5344CB8AC3E}">
        <p14:creationId xmlns:p14="http://schemas.microsoft.com/office/powerpoint/2010/main" val="228077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2E3CE17-BE22-4F87-9180-C1C3B0DE62BE}"/>
              </a:ext>
            </a:extLst>
          </p:cNvPr>
          <p:cNvSpPr/>
          <p:nvPr/>
        </p:nvSpPr>
        <p:spPr>
          <a:xfrm>
            <a:off x="5805912" y="-4712"/>
            <a:ext cx="6373092" cy="624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A234CA-6909-4EEF-97A0-41B94E3BA0E5}"/>
              </a:ext>
            </a:extLst>
          </p:cNvPr>
          <p:cNvSpPr txBox="1">
            <a:spLocks/>
          </p:cNvSpPr>
          <p:nvPr/>
        </p:nvSpPr>
        <p:spPr>
          <a:xfrm>
            <a:off x="0" y="1203960"/>
            <a:ext cx="5652655" cy="3566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08A3996-FA1A-4CBC-8471-964F7F46F490}"/>
              </a:ext>
            </a:extLst>
          </p:cNvPr>
          <p:cNvSpPr/>
          <p:nvPr/>
        </p:nvSpPr>
        <p:spPr>
          <a:xfrm rot="5400000">
            <a:off x="5795521" y="33102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0D5E86-8B22-4A57-9813-6845C3192CBB}"/>
              </a:ext>
            </a:extLst>
          </p:cNvPr>
          <p:cNvSpPr txBox="1"/>
          <p:nvPr/>
        </p:nvSpPr>
        <p:spPr>
          <a:xfrm>
            <a:off x="6518346" y="287423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bg1">
                    <a:lumMod val="75000"/>
                  </a:schemeClr>
                </a:solidFill>
              </a:rPr>
              <a:t>Problem &amp; Research Purpose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8BE217E4-5D5B-45B1-8523-EC8FB31CE976}"/>
              </a:ext>
            </a:extLst>
          </p:cNvPr>
          <p:cNvSpPr/>
          <p:nvPr/>
        </p:nvSpPr>
        <p:spPr>
          <a:xfrm rot="5400000">
            <a:off x="5795521" y="1234377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C6A4CB-A68D-4D3E-90AB-A71957E6C576}"/>
              </a:ext>
            </a:extLst>
          </p:cNvPr>
          <p:cNvSpPr txBox="1"/>
          <p:nvPr/>
        </p:nvSpPr>
        <p:spPr>
          <a:xfrm>
            <a:off x="6364415" y="1190778"/>
            <a:ext cx="54032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Data &amp; Variable Definition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EE11E88-8FCE-4B02-A98A-6634782544B7}"/>
              </a:ext>
            </a:extLst>
          </p:cNvPr>
          <p:cNvSpPr/>
          <p:nvPr/>
        </p:nvSpPr>
        <p:spPr>
          <a:xfrm rot="5400000">
            <a:off x="5808517" y="2336554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1AAB6B-6AA2-4659-86E6-5B205DE9ED48}"/>
              </a:ext>
            </a:extLst>
          </p:cNvPr>
          <p:cNvSpPr txBox="1"/>
          <p:nvPr/>
        </p:nvSpPr>
        <p:spPr>
          <a:xfrm>
            <a:off x="5770201" y="2292955"/>
            <a:ext cx="63730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Methodology</a:t>
            </a: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A10B5EF-1F5E-428E-906F-A57CEB3D19E1}"/>
              </a:ext>
            </a:extLst>
          </p:cNvPr>
          <p:cNvSpPr/>
          <p:nvPr/>
        </p:nvSpPr>
        <p:spPr>
          <a:xfrm rot="5400000">
            <a:off x="5808517" y="3379091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04FB33-8C54-417B-97F1-4BB0061071A2}"/>
              </a:ext>
            </a:extLst>
          </p:cNvPr>
          <p:cNvSpPr txBox="1"/>
          <p:nvPr/>
        </p:nvSpPr>
        <p:spPr>
          <a:xfrm>
            <a:off x="6131710" y="454648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Findings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DE245D3-71A6-4017-B578-DF4D3CFE0243}"/>
              </a:ext>
            </a:extLst>
          </p:cNvPr>
          <p:cNvSpPr/>
          <p:nvPr/>
        </p:nvSpPr>
        <p:spPr>
          <a:xfrm rot="5400000">
            <a:off x="5795521" y="5525052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C1C1E-BE3B-4A7E-95CD-3612C559F874}"/>
              </a:ext>
            </a:extLst>
          </p:cNvPr>
          <p:cNvSpPr txBox="1"/>
          <p:nvPr/>
        </p:nvSpPr>
        <p:spPr>
          <a:xfrm>
            <a:off x="6637275" y="5505318"/>
            <a:ext cx="52843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Conclusions &amp; Recommendations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5655A2E-4E4A-4F15-BF8D-CF9555F6F09A}"/>
              </a:ext>
            </a:extLst>
          </p:cNvPr>
          <p:cNvSpPr/>
          <p:nvPr/>
        </p:nvSpPr>
        <p:spPr>
          <a:xfrm rot="5400000">
            <a:off x="5795521" y="4521940"/>
            <a:ext cx="426027" cy="40524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B5125F-D71E-45BA-9369-99C2670DE517}"/>
              </a:ext>
            </a:extLst>
          </p:cNvPr>
          <p:cNvSpPr txBox="1"/>
          <p:nvPr/>
        </p:nvSpPr>
        <p:spPr>
          <a:xfrm>
            <a:off x="6122974" y="3329275"/>
            <a:ext cx="572149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Image Preparation</a:t>
            </a:r>
          </a:p>
        </p:txBody>
      </p:sp>
    </p:spTree>
    <p:extLst>
      <p:ext uri="{BB962C8B-B14F-4D97-AF65-F5344CB8AC3E}">
        <p14:creationId xmlns:p14="http://schemas.microsoft.com/office/powerpoint/2010/main" val="134536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226660" y="0"/>
            <a:ext cx="11965340" cy="1249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&amp; Definition of Variables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 &amp; Registration Data Pipeline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4D5CC-ADF9-40D0-9453-0CB79A5552FC}"/>
              </a:ext>
            </a:extLst>
          </p:cNvPr>
          <p:cNvSpPr txBox="1"/>
          <p:nvPr/>
        </p:nvSpPr>
        <p:spPr>
          <a:xfrm>
            <a:off x="8076077" y="4111953"/>
            <a:ext cx="4969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i="1" dirty="0"/>
          </a:p>
          <a:p>
            <a:pPr algn="ctr"/>
            <a:endParaRPr lang="en-US" sz="2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F96E97-37CD-40D4-ADD3-3DB739A5F991}"/>
              </a:ext>
            </a:extLst>
          </p:cNvPr>
          <p:cNvSpPr txBox="1"/>
          <p:nvPr/>
        </p:nvSpPr>
        <p:spPr>
          <a:xfrm>
            <a:off x="3642045" y="1464705"/>
            <a:ext cx="477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Fixed (Dependent Variable)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533A4F-4149-44EE-98F9-D515B3CFD8A7}"/>
              </a:ext>
            </a:extLst>
          </p:cNvPr>
          <p:cNvSpPr txBox="1"/>
          <p:nvPr/>
        </p:nvSpPr>
        <p:spPr>
          <a:xfrm>
            <a:off x="8269149" y="1464705"/>
            <a:ext cx="3882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Registration Data Formats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AB8E6A-9FE0-4245-B005-0582F5DA5FCC}"/>
              </a:ext>
            </a:extLst>
          </p:cNvPr>
          <p:cNvSpPr txBox="1"/>
          <p:nvPr/>
        </p:nvSpPr>
        <p:spPr>
          <a:xfrm>
            <a:off x="0" y="1479171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Source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39B611-6D49-4CDE-9E7B-AC0E93B80F5A}"/>
              </a:ext>
            </a:extLst>
          </p:cNvPr>
          <p:cNvSpPr txBox="1"/>
          <p:nvPr/>
        </p:nvSpPr>
        <p:spPr>
          <a:xfrm>
            <a:off x="299418" y="3418944"/>
            <a:ext cx="35948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Study Including ~140 patients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MRI</a:t>
            </a:r>
          </a:p>
          <a:p>
            <a:pPr marL="1144588" lvl="2" indent="-230188">
              <a:buFont typeface="Arial" panose="020B0604020202020204" pitchFamily="34" charset="0"/>
              <a:buChar char="•"/>
            </a:pPr>
            <a:r>
              <a:rPr lang="en-US" sz="1600" dirty="0"/>
              <a:t>Format: T2W</a:t>
            </a:r>
          </a:p>
          <a:p>
            <a:pPr marL="1144588" lvl="2" indent="-230188">
              <a:buFont typeface="Arial" panose="020B0604020202020204" pitchFamily="34" charset="0"/>
              <a:buChar char="•"/>
            </a:pPr>
            <a:r>
              <a:rPr lang="en-US" sz="1600" dirty="0"/>
              <a:t>Scanner: Olympus</a:t>
            </a:r>
          </a:p>
          <a:p>
            <a:pPr marL="1144588" lvl="2" indent="-230188">
              <a:buFont typeface="Arial" panose="020B0604020202020204" pitchFamily="34" charset="0"/>
              <a:buChar char="•"/>
            </a:pPr>
            <a:r>
              <a:rPr lang="en-US" sz="1600" dirty="0"/>
              <a:t>Images per patient: ~24 </a:t>
            </a:r>
          </a:p>
          <a:p>
            <a:pPr marL="1144588" lvl="2" indent="-230188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687388" lvl="1" indent="-230188">
              <a:buFont typeface="Arial" panose="020B0604020202020204" pitchFamily="34" charset="0"/>
              <a:buChar char="•"/>
            </a:pPr>
            <a:r>
              <a:rPr lang="en-US" sz="1600" dirty="0"/>
              <a:t>Histology</a:t>
            </a:r>
          </a:p>
          <a:p>
            <a:pPr marL="1144588" lvl="2" indent="-230188">
              <a:buFont typeface="Arial" panose="020B0604020202020204" pitchFamily="34" charset="0"/>
              <a:buChar char="•"/>
            </a:pPr>
            <a:r>
              <a:rPr lang="en-US" sz="1600" dirty="0"/>
              <a:t>excised prostate slices</a:t>
            </a:r>
          </a:p>
          <a:p>
            <a:pPr marL="1601788" lvl="3" indent="-230188">
              <a:buFont typeface="Arial" panose="020B0604020202020204" pitchFamily="34" charset="0"/>
              <a:buChar char="•"/>
            </a:pPr>
            <a:r>
              <a:rPr lang="en-US" sz="1600" dirty="0"/>
              <a:t>~12 slices</a:t>
            </a:r>
          </a:p>
          <a:p>
            <a:pPr marL="1144588" lvl="2" indent="-230188">
              <a:buFont typeface="Arial" panose="020B0604020202020204" pitchFamily="34" charset="0"/>
              <a:buChar char="•"/>
            </a:pPr>
            <a:r>
              <a:rPr lang="en-US" sz="1600" dirty="0"/>
              <a:t>Apex, Mid, Base </a:t>
            </a:r>
          </a:p>
          <a:p>
            <a:pPr marL="687388" lvl="1" indent="-230188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ctr"/>
            <a:endParaRPr lang="en-US" sz="2000" i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412889-915E-4BA9-88B3-5802F757641B}"/>
              </a:ext>
            </a:extLst>
          </p:cNvPr>
          <p:cNvSpPr txBox="1"/>
          <p:nvPr/>
        </p:nvSpPr>
        <p:spPr>
          <a:xfrm>
            <a:off x="8690763" y="1916935"/>
            <a:ext cx="322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Pixel x Pixel Grid (2D Slices)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63D79-0904-41D6-A0CE-DC533DF07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4" y="2263449"/>
            <a:ext cx="2899427" cy="822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9F6B5F-F3B2-4D43-BF40-6990B2D33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811" y="2128659"/>
            <a:ext cx="1238250" cy="12858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8AC141-98E7-4F28-86D3-1766241ABC3E}"/>
              </a:ext>
            </a:extLst>
          </p:cNvPr>
          <p:cNvSpPr txBox="1"/>
          <p:nvPr/>
        </p:nvSpPr>
        <p:spPr>
          <a:xfrm>
            <a:off x="3731187" y="4025517"/>
            <a:ext cx="477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Moving (Independent Variable)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88E9C5-CFF3-4DC1-B279-10702F4947A6}"/>
              </a:ext>
            </a:extLst>
          </p:cNvPr>
          <p:cNvCxnSpPr>
            <a:cxnSpLocks/>
          </p:cNvCxnSpPr>
          <p:nvPr/>
        </p:nvCxnSpPr>
        <p:spPr>
          <a:xfrm>
            <a:off x="3733718" y="1601924"/>
            <a:ext cx="0" cy="43138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972FF64-2BD7-4F6B-878A-58CC5D025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4631" y="4587194"/>
            <a:ext cx="1402635" cy="113877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FC4A2-73D1-4E8C-A2C7-BFB03D33D81B}"/>
              </a:ext>
            </a:extLst>
          </p:cNvPr>
          <p:cNvCxnSpPr>
            <a:cxnSpLocks/>
          </p:cNvCxnSpPr>
          <p:nvPr/>
        </p:nvCxnSpPr>
        <p:spPr>
          <a:xfrm>
            <a:off x="8337030" y="1611899"/>
            <a:ext cx="0" cy="43138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A56E3B80-C340-4A23-97E2-10D2034BDA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5961" y="2459058"/>
            <a:ext cx="2009256" cy="118875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60511E0-5145-4DBA-A49F-F4355C217974}"/>
              </a:ext>
            </a:extLst>
          </p:cNvPr>
          <p:cNvSpPr txBox="1"/>
          <p:nvPr/>
        </p:nvSpPr>
        <p:spPr>
          <a:xfrm>
            <a:off x="8464500" y="4038489"/>
            <a:ext cx="322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Fiducial Markers</a:t>
            </a:r>
            <a:endParaRPr lang="en-US" sz="16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61D637-1F85-471E-AEE2-170FAE3341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7525" y="4644501"/>
            <a:ext cx="2846550" cy="995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3C95224-47D8-4373-8808-957DB1B798F3}"/>
              </a:ext>
            </a:extLst>
          </p:cNvPr>
          <p:cNvSpPr/>
          <p:nvPr/>
        </p:nvSpPr>
        <p:spPr>
          <a:xfrm>
            <a:off x="9205961" y="2459058"/>
            <a:ext cx="864039" cy="1188756"/>
          </a:xfrm>
          <a:prstGeom prst="rect">
            <a:avLst/>
          </a:prstGeom>
          <a:noFill/>
          <a:ln w="28575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47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836090-D44B-4EA4-98AB-C9F069A76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061" y="3317482"/>
            <a:ext cx="2510053" cy="1410142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26363F9-EA90-448B-AFF7-E0458920BF66}"/>
              </a:ext>
            </a:extLst>
          </p:cNvPr>
          <p:cNvSpPr/>
          <p:nvPr/>
        </p:nvSpPr>
        <p:spPr>
          <a:xfrm>
            <a:off x="7103659" y="1654007"/>
            <a:ext cx="2011682" cy="366986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C35072C-DC9B-4D89-BD04-5296E760943A}"/>
              </a:ext>
            </a:extLst>
          </p:cNvPr>
          <p:cNvSpPr/>
          <p:nvPr/>
        </p:nvSpPr>
        <p:spPr>
          <a:xfrm>
            <a:off x="4758455" y="1635264"/>
            <a:ext cx="2011682" cy="36698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A1ADD39-C950-4821-83B8-ECA34003FA8D}"/>
              </a:ext>
            </a:extLst>
          </p:cNvPr>
          <p:cNvSpPr/>
          <p:nvPr/>
        </p:nvSpPr>
        <p:spPr>
          <a:xfrm>
            <a:off x="2351724" y="1613256"/>
            <a:ext cx="2011682" cy="366986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E7DF8-9DDF-4C24-BBA1-134DE5293E87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pic>
        <p:nvPicPr>
          <p:cNvPr id="11" name="Picture 10" descr="HRS_HORZ_REV.ep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00708" cy="754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Sample &amp; Additional Context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051E9-F93E-4D74-9953-9A4A28DBF51A}"/>
              </a:ext>
            </a:extLst>
          </p:cNvPr>
          <p:cNvSpPr txBox="1"/>
          <p:nvPr/>
        </p:nvSpPr>
        <p:spPr>
          <a:xfrm>
            <a:off x="226122" y="645005"/>
            <a:ext cx="1044971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Registration of MRI &amp; Histology Slices of 10 Prostate Cancer Patients at the targeted prostate positions (Apex, Mid &amp; Base)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F5C4DE-FF47-479E-B8B4-05E1881CED68}"/>
              </a:ext>
            </a:extLst>
          </p:cNvPr>
          <p:cNvCxnSpPr>
            <a:cxnSpLocks/>
          </p:cNvCxnSpPr>
          <p:nvPr/>
        </p:nvCxnSpPr>
        <p:spPr>
          <a:xfrm>
            <a:off x="519167" y="3369060"/>
            <a:ext cx="859617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DE0766-5975-4BC4-B5F4-FEA0C492BE62}"/>
              </a:ext>
            </a:extLst>
          </p:cNvPr>
          <p:cNvSpPr txBox="1"/>
          <p:nvPr/>
        </p:nvSpPr>
        <p:spPr>
          <a:xfrm>
            <a:off x="2385550" y="3427453"/>
            <a:ext cx="184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DA765D-B4C8-4072-98B3-D538376374E2}"/>
              </a:ext>
            </a:extLst>
          </p:cNvPr>
          <p:cNvSpPr txBox="1"/>
          <p:nvPr/>
        </p:nvSpPr>
        <p:spPr>
          <a:xfrm>
            <a:off x="6986226" y="3451811"/>
            <a:ext cx="2326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FAD47F-CAF3-4793-9A42-06C5EFE2BFBC}"/>
              </a:ext>
            </a:extLst>
          </p:cNvPr>
          <p:cNvSpPr txBox="1"/>
          <p:nvPr/>
        </p:nvSpPr>
        <p:spPr>
          <a:xfrm>
            <a:off x="4692415" y="3411059"/>
            <a:ext cx="2143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Mid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81F478-25DD-470B-80AB-C93AF0D75BDF}"/>
              </a:ext>
            </a:extLst>
          </p:cNvPr>
          <p:cNvSpPr txBox="1"/>
          <p:nvPr/>
        </p:nvSpPr>
        <p:spPr>
          <a:xfrm>
            <a:off x="266884" y="2367414"/>
            <a:ext cx="184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MRI (T2W)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7137C-A15F-4D46-9D71-7ADD87D93FC0}"/>
              </a:ext>
            </a:extLst>
          </p:cNvPr>
          <p:cNvSpPr txBox="1"/>
          <p:nvPr/>
        </p:nvSpPr>
        <p:spPr>
          <a:xfrm>
            <a:off x="236736" y="4153954"/>
            <a:ext cx="184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Histology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CCCB17-6FED-4F0D-A3FB-9D140DDEB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33" t="24409" r="25061" b="7703"/>
          <a:stretch/>
        </p:blipFill>
        <p:spPr>
          <a:xfrm>
            <a:off x="2739652" y="1908549"/>
            <a:ext cx="1273469" cy="12667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72B63F-24ED-4520-AD22-03B0D14A4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6072" y="3938030"/>
            <a:ext cx="1720581" cy="9468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A49078-2627-4698-9D0D-3B9A274B83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937" y="3953638"/>
            <a:ext cx="1476718" cy="89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EFD41B5-A059-429C-B574-3166F7AA4AF3}"/>
              </a:ext>
            </a:extLst>
          </p:cNvPr>
          <p:cNvSpPr txBox="1"/>
          <p:nvPr/>
        </p:nvSpPr>
        <p:spPr>
          <a:xfrm>
            <a:off x="301168" y="5989141"/>
            <a:ext cx="307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8"/>
              </a:rPr>
              <a:t>Anatomy of the Prostate | SEER Training (cancer.gov)</a:t>
            </a:r>
            <a:endParaRPr lang="en-US" sz="900" dirty="0"/>
          </a:p>
          <a:p>
            <a:endParaRPr lang="en-US" sz="9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F9F3D0E-2987-4446-962F-45D4A52179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2077" y="3948501"/>
            <a:ext cx="1484415" cy="898544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7403122-9943-49AF-BE81-96B10B73B1F6}"/>
              </a:ext>
            </a:extLst>
          </p:cNvPr>
          <p:cNvCxnSpPr>
            <a:cxnSpLocks/>
          </p:cNvCxnSpPr>
          <p:nvPr/>
        </p:nvCxnSpPr>
        <p:spPr>
          <a:xfrm flipV="1">
            <a:off x="9086388" y="4598079"/>
            <a:ext cx="1632448" cy="19373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A231326-729E-4E00-AD49-68A30C17ADE0}"/>
              </a:ext>
            </a:extLst>
          </p:cNvPr>
          <p:cNvSpPr txBox="1"/>
          <p:nvPr/>
        </p:nvSpPr>
        <p:spPr>
          <a:xfrm>
            <a:off x="9806450" y="2769803"/>
            <a:ext cx="21032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Anatomical Graphic of the prostate regions</a:t>
            </a:r>
          </a:p>
          <a:p>
            <a:pPr algn="ctr"/>
            <a:endParaRPr lang="en-US" sz="2000" i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27DC08F-E350-4722-96AB-48FA8683C7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054" y="1954320"/>
            <a:ext cx="1214832" cy="125499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34D155-E89B-4C67-9E41-FD6995B41A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2354" y="1963492"/>
            <a:ext cx="1229615" cy="12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1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56E7CA87-3726-4DDE-9A69-654DC30A2F81}"/>
              </a:ext>
            </a:extLst>
          </p:cNvPr>
          <p:cNvSpPr txBox="1">
            <a:spLocks/>
          </p:cNvSpPr>
          <p:nvPr/>
        </p:nvSpPr>
        <p:spPr>
          <a:xfrm>
            <a:off x="181495" y="44450"/>
            <a:ext cx="11800708" cy="7544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Tools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6051E9-F93E-4D74-9953-9A4A28DBF51A}"/>
              </a:ext>
            </a:extLst>
          </p:cNvPr>
          <p:cNvSpPr txBox="1"/>
          <p:nvPr/>
        </p:nvSpPr>
        <p:spPr>
          <a:xfrm>
            <a:off x="226122" y="645005"/>
            <a:ext cx="1044971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Compared Registration Process &amp; Performance with three primary tools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41E3A7-0DFF-46FC-9C9E-796889470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83" y="1399472"/>
            <a:ext cx="3637371" cy="946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01A5F0-78DC-4076-8D0C-D72A6D67E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825" y="1357413"/>
            <a:ext cx="2752725" cy="15144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B1786C-78F3-422C-87E8-BD29E7918DB5}"/>
              </a:ext>
            </a:extLst>
          </p:cNvPr>
          <p:cNvSpPr txBox="1"/>
          <p:nvPr/>
        </p:nvSpPr>
        <p:spPr>
          <a:xfrm>
            <a:off x="5272862" y="6046255"/>
            <a:ext cx="3075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3D Slicer Welcome Tutorial (Sonia </a:t>
            </a:r>
            <a:r>
              <a:rPr lang="en-US" sz="900"/>
              <a:t>Pujol PhD</a:t>
            </a:r>
            <a:r>
              <a:rPr lang="en-US" sz="900" dirty="0"/>
              <a:t>) </a:t>
            </a:r>
          </a:p>
          <a:p>
            <a:endParaRPr lang="en-US" sz="9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85A61A-C821-499A-8486-C59A3F99B531}"/>
              </a:ext>
            </a:extLst>
          </p:cNvPr>
          <p:cNvSpPr txBox="1"/>
          <p:nvPr/>
        </p:nvSpPr>
        <p:spPr>
          <a:xfrm>
            <a:off x="4787581" y="4928264"/>
            <a:ext cx="3655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b="1" dirty="0"/>
              <a:t>Graphical User Interface </a:t>
            </a:r>
            <a:r>
              <a:rPr lang="en-US" sz="1600" dirty="0"/>
              <a:t>to perform registration for comparison purposes</a:t>
            </a:r>
          </a:p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Built upon </a:t>
            </a:r>
            <a:r>
              <a:rPr lang="en-US" sz="1600" b="1" dirty="0"/>
              <a:t>SITK packages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B06DEF7-3CFB-4DE8-9537-0C8671E546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588"/>
          <a:stretch/>
        </p:blipFill>
        <p:spPr>
          <a:xfrm>
            <a:off x="5888210" y="2988267"/>
            <a:ext cx="1321377" cy="16932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0062ECB-D6A0-4DA3-B70C-C9349EBE82F6}"/>
              </a:ext>
            </a:extLst>
          </p:cNvPr>
          <p:cNvSpPr txBox="1"/>
          <p:nvPr/>
        </p:nvSpPr>
        <p:spPr>
          <a:xfrm>
            <a:off x="1110629" y="6045277"/>
            <a:ext cx="30752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Source: https://simpleitk.org/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4A5EC3-EDC3-4F1E-B17F-D233DF3BB251}"/>
              </a:ext>
            </a:extLst>
          </p:cNvPr>
          <p:cNvSpPr txBox="1"/>
          <p:nvPr/>
        </p:nvSpPr>
        <p:spPr>
          <a:xfrm>
            <a:off x="722146" y="4952020"/>
            <a:ext cx="3573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0188" indent="-230188">
              <a:buFont typeface="Arial" panose="020B0604020202020204" pitchFamily="34" charset="0"/>
              <a:buChar char="•"/>
            </a:pPr>
            <a:r>
              <a:rPr lang="en-US" sz="1600" dirty="0"/>
              <a:t>Open-source multi-dimensional image analysis packages; enabled registration via </a:t>
            </a:r>
            <a:r>
              <a:rPr lang="en-US" sz="1600" b="1" dirty="0"/>
              <a:t>Python </a:t>
            </a:r>
            <a:r>
              <a:rPr lang="en-US" sz="1600" dirty="0"/>
              <a:t>scripts</a:t>
            </a:r>
            <a:endParaRPr lang="en-US" sz="2000" b="1" i="1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D08DA4B-5574-4DE2-AD1D-F66F065DB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24" y="3092985"/>
            <a:ext cx="2214597" cy="102754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7BEF1AC-7895-46C5-9722-63042B8B1D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941" t="25990" r="20994" b="7273"/>
          <a:stretch/>
        </p:blipFill>
        <p:spPr>
          <a:xfrm>
            <a:off x="3492045" y="3148783"/>
            <a:ext cx="896028" cy="873720"/>
          </a:xfrm>
          <a:prstGeom prst="rect">
            <a:avLst/>
          </a:prstGeom>
        </p:spPr>
      </p:pic>
      <p:sp>
        <p:nvSpPr>
          <p:cNvPr id="43" name="Arrow: Right 42">
            <a:extLst>
              <a:ext uri="{FF2B5EF4-FFF2-40B4-BE49-F238E27FC236}">
                <a16:creationId xmlns:a16="http://schemas.microsoft.com/office/drawing/2014/main" id="{E99616CD-3636-49AC-91FF-90A8C6FA7211}"/>
              </a:ext>
            </a:extLst>
          </p:cNvPr>
          <p:cNvSpPr/>
          <p:nvPr/>
        </p:nvSpPr>
        <p:spPr>
          <a:xfrm>
            <a:off x="2600276" y="3423896"/>
            <a:ext cx="624110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AED6A6E-A868-4380-BDC8-7C12BBB7B4D1}"/>
              </a:ext>
            </a:extLst>
          </p:cNvPr>
          <p:cNvCxnSpPr>
            <a:stCxn id="41" idx="2"/>
            <a:endCxn id="42" idx="2"/>
          </p:cNvCxnSpPr>
          <p:nvPr/>
        </p:nvCxnSpPr>
        <p:spPr>
          <a:xfrm rot="5400000" flipH="1" flipV="1">
            <a:off x="2635576" y="2816050"/>
            <a:ext cx="98030" cy="2510936"/>
          </a:xfrm>
          <a:prstGeom prst="bentConnector3">
            <a:avLst>
              <a:gd name="adj1" fmla="val -23319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93493FC-45E4-44F2-A167-A675B622D4F1}"/>
              </a:ext>
            </a:extLst>
          </p:cNvPr>
          <p:cNvSpPr txBox="1"/>
          <p:nvPr/>
        </p:nvSpPr>
        <p:spPr>
          <a:xfrm>
            <a:off x="1519808" y="4423744"/>
            <a:ext cx="25305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Many Steps required prior to registration &amp; evaluation of results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A2AD1D-EE60-41AC-95EE-75D3AE245C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3569" b="17396"/>
          <a:stretch/>
        </p:blipFill>
        <p:spPr>
          <a:xfrm>
            <a:off x="10420130" y="1467015"/>
            <a:ext cx="1090487" cy="9971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FD63D6C-629E-420E-ADDA-7E31ABBE23E0}"/>
              </a:ext>
            </a:extLst>
          </p:cNvPr>
          <p:cNvSpPr txBox="1"/>
          <p:nvPr/>
        </p:nvSpPr>
        <p:spPr>
          <a:xfrm>
            <a:off x="8650998" y="4873732"/>
            <a:ext cx="35148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Fiji</a:t>
            </a:r>
            <a:r>
              <a:rPr lang="en-US" sz="1600" dirty="0"/>
              <a:t> is an open source image processing package primarily leveraged for file format conversion &amp; manual image segmentation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C760BC-E980-4A5E-92B2-80ED71C42D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833" t="24409" r="25061" b="7703"/>
          <a:stretch/>
        </p:blipFill>
        <p:spPr>
          <a:xfrm>
            <a:off x="8882367" y="3181129"/>
            <a:ext cx="1042176" cy="1036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246484-85D3-4358-A627-631E8D385E2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468" t="54257" r="47243" b="31110"/>
          <a:stretch/>
        </p:blipFill>
        <p:spPr>
          <a:xfrm>
            <a:off x="10587633" y="3191323"/>
            <a:ext cx="1496236" cy="10163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39AC1D9-BDBB-4F55-A415-9746252B340A}"/>
              </a:ext>
            </a:extLst>
          </p:cNvPr>
          <p:cNvSpPr/>
          <p:nvPr/>
        </p:nvSpPr>
        <p:spPr>
          <a:xfrm>
            <a:off x="9151331" y="3571577"/>
            <a:ext cx="504248" cy="3260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3A3B528-3CB3-4C02-936F-06F4FB3DB6BD}"/>
              </a:ext>
            </a:extLst>
          </p:cNvPr>
          <p:cNvSpPr/>
          <p:nvPr/>
        </p:nvSpPr>
        <p:spPr>
          <a:xfrm>
            <a:off x="9970235" y="3585609"/>
            <a:ext cx="531510" cy="270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9BC60C-F524-4814-91AA-1E147A197CA0}"/>
              </a:ext>
            </a:extLst>
          </p:cNvPr>
          <p:cNvSpPr txBox="1"/>
          <p:nvPr/>
        </p:nvSpPr>
        <p:spPr>
          <a:xfrm>
            <a:off x="9538942" y="6045277"/>
            <a:ext cx="24845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Source: https://imagej.net/Fiji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A42310-A648-4D16-83AB-F36C0496D605}"/>
              </a:ext>
            </a:extLst>
          </p:cNvPr>
          <p:cNvCxnSpPr>
            <a:cxnSpLocks/>
          </p:cNvCxnSpPr>
          <p:nvPr/>
        </p:nvCxnSpPr>
        <p:spPr>
          <a:xfrm>
            <a:off x="4746441" y="1556788"/>
            <a:ext cx="0" cy="43138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0EFE2B-9369-4CB3-A66B-A9E2D086AE2B}"/>
              </a:ext>
            </a:extLst>
          </p:cNvPr>
          <p:cNvCxnSpPr>
            <a:cxnSpLocks/>
          </p:cNvCxnSpPr>
          <p:nvPr/>
        </p:nvCxnSpPr>
        <p:spPr>
          <a:xfrm>
            <a:off x="8484514" y="1599842"/>
            <a:ext cx="0" cy="43138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AD5BCB-4596-4B4B-9C2D-AF9E5195FA93}"/>
              </a:ext>
            </a:extLst>
          </p:cNvPr>
          <p:cNvSpPr txBox="1"/>
          <p:nvPr/>
        </p:nvSpPr>
        <p:spPr>
          <a:xfrm>
            <a:off x="7673669" y="1678004"/>
            <a:ext cx="4123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Fiji (ImageJ)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0F6725D-1113-4616-83C7-967C38756E83}"/>
              </a:ext>
            </a:extLst>
          </p:cNvPr>
          <p:cNvSpPr/>
          <p:nvPr/>
        </p:nvSpPr>
        <p:spPr>
          <a:xfrm>
            <a:off x="0" y="6276109"/>
            <a:ext cx="12192000" cy="609600"/>
          </a:xfrm>
          <a:prstGeom prst="rect">
            <a:avLst/>
          </a:prstGeom>
          <a:gradFill flip="none" rotWithShape="1">
            <a:gsLst>
              <a:gs pos="0">
                <a:srgbClr val="780019"/>
              </a:gs>
              <a:gs pos="100000">
                <a:srgbClr val="32000A"/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Slide Number Placeholder 2">
            <a:extLst>
              <a:ext uri="{FF2B5EF4-FFF2-40B4-BE49-F238E27FC236}">
                <a16:creationId xmlns:a16="http://schemas.microsoft.com/office/drawing/2014/main" id="{615D4EC8-D63A-4C52-A2E7-BD14DA61A79F}"/>
              </a:ext>
            </a:extLst>
          </p:cNvPr>
          <p:cNvSpPr txBox="1">
            <a:spLocks/>
          </p:cNvSpPr>
          <p:nvPr/>
        </p:nvSpPr>
        <p:spPr>
          <a:xfrm>
            <a:off x="10210800" y="6448426"/>
            <a:ext cx="395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000">
              <a:solidFill>
                <a:srgbClr val="FFFFFF"/>
              </a:solidFill>
              <a:latin typeface="Calibri" pitchFamily="34" charset="0"/>
            </a:endParaRPr>
          </a:p>
          <a:p>
            <a:pPr>
              <a:defRPr/>
            </a:pPr>
            <a:fld id="{D4BE7DF8-9DDF-4C24-BBA1-134DE5293E87}" type="slidenum">
              <a:rPr lang="en-US" sz="1000" smtClean="0">
                <a:solidFill>
                  <a:srgbClr val="FFFFFF"/>
                </a:solidFill>
                <a:latin typeface="Calibri" pitchFamily="34" charset="0"/>
              </a:rPr>
              <a:pPr>
                <a:defRPr/>
              </a:pPr>
              <a:t>9</a:t>
            </a:fld>
            <a:endParaRPr lang="en-US" sz="1000" dirty="0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44" name="Picture 43" descr="HRS_HORZ_REV.eps">
            <a:extLst>
              <a:ext uri="{FF2B5EF4-FFF2-40B4-BE49-F238E27FC236}">
                <a16:creationId xmlns:a16="http://schemas.microsoft.com/office/drawing/2014/main" id="{5C023F70-3F28-4ED1-86C8-EF563F62411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849"/>
          <a:stretch/>
        </p:blipFill>
        <p:spPr>
          <a:xfrm>
            <a:off x="226122" y="6297645"/>
            <a:ext cx="1694119" cy="5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1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20610</TotalTime>
  <Words>2837</Words>
  <Application>Microsoft Office PowerPoint</Application>
  <PresentationFormat>Widescreen</PresentationFormat>
  <Paragraphs>719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MS Shell Dlg 2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Costello</dc:creator>
  <cp:lastModifiedBy>S M Nazarat Hossain</cp:lastModifiedBy>
  <cp:revision>256</cp:revision>
  <dcterms:created xsi:type="dcterms:W3CDTF">2020-06-10T03:22:44Z</dcterms:created>
  <dcterms:modified xsi:type="dcterms:W3CDTF">2021-03-13T05:34:39Z</dcterms:modified>
</cp:coreProperties>
</file>